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882" r:id="rId4"/>
    <p:sldMasterId id="2147483918" r:id="rId5"/>
    <p:sldMasterId id="2147483949" r:id="rId6"/>
  </p:sldMasterIdLst>
  <p:notesMasterIdLst>
    <p:notesMasterId r:id="rId16"/>
  </p:notesMasterIdLst>
  <p:handoutMasterIdLst>
    <p:handoutMasterId r:id="rId17"/>
  </p:handoutMasterIdLst>
  <p:sldIdLst>
    <p:sldId id="351" r:id="rId7"/>
    <p:sldId id="6558" r:id="rId8"/>
    <p:sldId id="6497" r:id="rId9"/>
    <p:sldId id="6498" r:id="rId10"/>
    <p:sldId id="6555" r:id="rId11"/>
    <p:sldId id="6506" r:id="rId12"/>
    <p:sldId id="1836" r:id="rId13"/>
    <p:sldId id="6557" r:id="rId14"/>
    <p:sldId id="328" r:id="rId1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 Chevin Pro Light" panose="020F0303030000060003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969696"/>
    <a:srgbClr val="DCDCDC"/>
    <a:srgbClr val="D1D2D3"/>
    <a:srgbClr val="D5D6D7"/>
    <a:srgbClr val="CBCCCE"/>
    <a:srgbClr val="D5D6D8"/>
    <a:srgbClr val="6F6F6F"/>
    <a:srgbClr val="46464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54020-46E6-4B98-BD17-9DA71603FB8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732D25A-B1DE-48FA-B607-95732D684BD0}">
      <dgm:prSet phldrT="[Text]" custT="1"/>
      <dgm:spPr>
        <a:solidFill>
          <a:schemeClr val="bg1"/>
        </a:solidFill>
        <a:ln w="19050" cap="rnd">
          <a:solidFill>
            <a:schemeClr val="accent1"/>
          </a:solidFill>
          <a:prstDash val="sysDot"/>
          <a:round/>
        </a:ln>
      </dgm:spPr>
      <dgm:t>
        <a:bodyPr/>
        <a:lstStyle/>
        <a:p>
          <a:r>
            <a:rPr lang="fi-FI" sz="1600">
              <a:solidFill>
                <a:schemeClr val="tx1"/>
              </a:solidFill>
            </a:rPr>
            <a:t>Mitä heikkouksia kriisi paljastaa?</a:t>
          </a:r>
        </a:p>
      </dgm:t>
    </dgm:pt>
    <dgm:pt modelId="{E0127CB4-0E69-4442-8C65-7125CFBDA53D}" type="parTrans" cxnId="{38FAB76E-7C91-430F-A0E0-CF68657BAE60}">
      <dgm:prSet/>
      <dgm:spPr/>
      <dgm:t>
        <a:bodyPr/>
        <a:lstStyle/>
        <a:p>
          <a:endParaRPr lang="fi-FI"/>
        </a:p>
      </dgm:t>
    </dgm:pt>
    <dgm:pt modelId="{EC61BF6A-DF43-4847-AE4B-04DC050E2DCE}" type="sibTrans" cxnId="{38FAB76E-7C91-430F-A0E0-CF68657BAE60}">
      <dgm:prSet/>
      <dgm:spPr/>
      <dgm:t>
        <a:bodyPr/>
        <a:lstStyle/>
        <a:p>
          <a:endParaRPr lang="fi-FI"/>
        </a:p>
      </dgm:t>
    </dgm:pt>
    <dgm:pt modelId="{008DA875-785E-4AC6-B0AD-C61583ABBE41}">
      <dgm:prSet phldrT="[Text]" custT="1"/>
      <dgm:spPr>
        <a:solidFill>
          <a:schemeClr val="bg1"/>
        </a:solidFill>
        <a:ln w="19050" cap="rnd">
          <a:solidFill>
            <a:schemeClr val="accent1"/>
          </a:solidFill>
          <a:prstDash val="sysDot"/>
          <a:round/>
        </a:ln>
      </dgm:spPr>
      <dgm:t>
        <a:bodyPr/>
        <a:lstStyle/>
        <a:p>
          <a:r>
            <a:rPr lang="fi-FI" sz="1600">
              <a:solidFill>
                <a:schemeClr val="tx1"/>
              </a:solidFill>
            </a:rPr>
            <a:t>Mitkä trendit vahvistuvat?</a:t>
          </a:r>
        </a:p>
      </dgm:t>
    </dgm:pt>
    <dgm:pt modelId="{9FC586A0-11AA-4C5A-88D9-0BD797DD0CAD}" type="parTrans" cxnId="{CA1294C3-B4C1-4F5E-A2B7-DDF8177263E6}">
      <dgm:prSet/>
      <dgm:spPr/>
      <dgm:t>
        <a:bodyPr/>
        <a:lstStyle/>
        <a:p>
          <a:endParaRPr lang="fi-FI"/>
        </a:p>
      </dgm:t>
    </dgm:pt>
    <dgm:pt modelId="{06EA7AED-D7D6-44BC-9669-8981DE801D86}" type="sibTrans" cxnId="{CA1294C3-B4C1-4F5E-A2B7-DDF8177263E6}">
      <dgm:prSet/>
      <dgm:spPr/>
      <dgm:t>
        <a:bodyPr/>
        <a:lstStyle/>
        <a:p>
          <a:endParaRPr lang="fi-FI"/>
        </a:p>
      </dgm:t>
    </dgm:pt>
    <dgm:pt modelId="{1F09AB9B-0353-438F-AF9D-570B883D2245}">
      <dgm:prSet phldrT="[Text]" custT="1"/>
      <dgm:spPr>
        <a:solidFill>
          <a:schemeClr val="bg1"/>
        </a:solidFill>
        <a:ln w="19050" cap="rnd">
          <a:solidFill>
            <a:schemeClr val="accent1"/>
          </a:solidFill>
          <a:prstDash val="sysDot"/>
          <a:round/>
        </a:ln>
      </dgm:spPr>
      <dgm:t>
        <a:bodyPr/>
        <a:lstStyle/>
        <a:p>
          <a:r>
            <a:rPr lang="fi-FI" sz="1600">
              <a:solidFill>
                <a:schemeClr val="tx1"/>
              </a:solidFill>
            </a:rPr>
            <a:t>Onko mahdollista päästä vahvalle kasvu-uralle?</a:t>
          </a:r>
        </a:p>
      </dgm:t>
    </dgm:pt>
    <dgm:pt modelId="{CAB864F5-7710-4748-B235-4BA1E73F9AF9}" type="parTrans" cxnId="{32708A7D-1E36-41EC-99D7-46FA9BE1A12D}">
      <dgm:prSet/>
      <dgm:spPr/>
      <dgm:t>
        <a:bodyPr/>
        <a:lstStyle/>
        <a:p>
          <a:endParaRPr lang="fi-FI"/>
        </a:p>
      </dgm:t>
    </dgm:pt>
    <dgm:pt modelId="{C71CD249-35F5-4883-9238-EEFF542D8FE7}" type="sibTrans" cxnId="{32708A7D-1E36-41EC-99D7-46FA9BE1A12D}">
      <dgm:prSet/>
      <dgm:spPr/>
      <dgm:t>
        <a:bodyPr/>
        <a:lstStyle/>
        <a:p>
          <a:endParaRPr lang="fi-FI"/>
        </a:p>
      </dgm:t>
    </dgm:pt>
    <dgm:pt modelId="{9A093D5A-D0AE-4CB4-875E-1423130103B1}">
      <dgm:prSet phldrT="[Text]" custT="1"/>
      <dgm:spPr>
        <a:solidFill>
          <a:schemeClr val="bg1"/>
        </a:solidFill>
        <a:ln w="19050" cap="rnd">
          <a:solidFill>
            <a:schemeClr val="accent1"/>
          </a:solidFill>
          <a:prstDash val="sysDot"/>
          <a:round/>
        </a:ln>
      </dgm:spPr>
      <dgm:t>
        <a:bodyPr/>
        <a:lstStyle/>
        <a:p>
          <a:r>
            <a:rPr lang="fi-FI" sz="1600">
              <a:solidFill>
                <a:schemeClr val="tx1"/>
              </a:solidFill>
            </a:rPr>
            <a:t>Onko sittenkin luvassa vain jatkoa samalle vanhalle?</a:t>
          </a:r>
        </a:p>
      </dgm:t>
    </dgm:pt>
    <dgm:pt modelId="{79176946-16D2-4F32-A9AB-D044C886697B}" type="parTrans" cxnId="{DC56DD0A-D249-4D8D-80B0-61D0EB8F0D44}">
      <dgm:prSet/>
      <dgm:spPr/>
      <dgm:t>
        <a:bodyPr/>
        <a:lstStyle/>
        <a:p>
          <a:endParaRPr lang="fi-FI"/>
        </a:p>
      </dgm:t>
    </dgm:pt>
    <dgm:pt modelId="{8F868B55-8FC6-4A9E-8B92-73D77D1C2C20}" type="sibTrans" cxnId="{DC56DD0A-D249-4D8D-80B0-61D0EB8F0D44}">
      <dgm:prSet/>
      <dgm:spPr/>
      <dgm:t>
        <a:bodyPr/>
        <a:lstStyle/>
        <a:p>
          <a:endParaRPr lang="fi-FI"/>
        </a:p>
      </dgm:t>
    </dgm:pt>
    <dgm:pt modelId="{F8A3C57D-4510-44EE-AE06-53D43728F652}" type="pres">
      <dgm:prSet presAssocID="{08354020-46E6-4B98-BD17-9DA71603FB89}" presName="Name0" presStyleCnt="0">
        <dgm:presLayoutVars>
          <dgm:chMax val="1"/>
          <dgm:chPref val="1"/>
        </dgm:presLayoutVars>
      </dgm:prSet>
      <dgm:spPr/>
    </dgm:pt>
    <dgm:pt modelId="{CB048E65-7720-4B90-9181-97CA3C0249CD}" type="pres">
      <dgm:prSet presAssocID="{E732D25A-B1DE-48FA-B607-95732D684BD0}" presName="Parent" presStyleLbl="node0" presStyleIdx="0" presStyleCnt="1" custScaleX="131215">
        <dgm:presLayoutVars>
          <dgm:chMax val="5"/>
          <dgm:chPref val="5"/>
        </dgm:presLayoutVars>
      </dgm:prSet>
      <dgm:spPr/>
    </dgm:pt>
    <dgm:pt modelId="{69B91403-133D-4881-8728-7F509770983B}" type="pres">
      <dgm:prSet presAssocID="{E732D25A-B1DE-48FA-B607-95732D684BD0}" presName="Accent1" presStyleLbl="node1" presStyleIdx="0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2C271550-F5F8-4EA2-9819-E754FD521C76}" type="pres">
      <dgm:prSet presAssocID="{E732D25A-B1DE-48FA-B607-95732D684BD0}" presName="Accent2" presStyleLbl="node1" presStyleIdx="1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5F6F2777-8BAD-4CF4-99EB-F502F2B42AB8}" type="pres">
      <dgm:prSet presAssocID="{E732D25A-B1DE-48FA-B607-95732D684BD0}" presName="Accent3" presStyleLbl="node1" presStyleIdx="2" presStyleCnt="15" custLinFactNeighborX="32738" custLinFactNeighborY="80779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DDF037D8-29CF-430D-9D6B-F753FB891DDD}" type="pres">
      <dgm:prSet presAssocID="{E732D25A-B1DE-48FA-B607-95732D684BD0}" presName="Accent4" presStyleLbl="node1" presStyleIdx="3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BA7DBE11-819B-4ADE-A0C8-CD345589AACB}" type="pres">
      <dgm:prSet presAssocID="{E732D25A-B1DE-48FA-B607-95732D684BD0}" presName="Accent5" presStyleLbl="node1" presStyleIdx="4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49A55B1F-5A13-4809-9C11-FDE966C4C50E}" type="pres">
      <dgm:prSet presAssocID="{E732D25A-B1DE-48FA-B607-95732D684BD0}" presName="Accent6" presStyleLbl="node1" presStyleIdx="5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DFEFB49D-2B3D-46D7-BBE0-CBEA7832D12A}" type="pres">
      <dgm:prSet presAssocID="{008DA875-785E-4AC6-B0AD-C61583ABBE41}" presName="Child1" presStyleLbl="node1" presStyleIdx="6" presStyleCnt="15" custScaleX="156913" custScaleY="108456" custLinFactNeighborX="-46161" custLinFactNeighborY="-43863">
        <dgm:presLayoutVars>
          <dgm:chMax val="0"/>
          <dgm:chPref val="0"/>
        </dgm:presLayoutVars>
      </dgm:prSet>
      <dgm:spPr/>
    </dgm:pt>
    <dgm:pt modelId="{8D9CBA8F-F806-46FD-9F35-CBD7F5367F4C}" type="pres">
      <dgm:prSet presAssocID="{008DA875-785E-4AC6-B0AD-C61583ABBE41}" presName="Accent7" presStyleCnt="0"/>
      <dgm:spPr/>
    </dgm:pt>
    <dgm:pt modelId="{A21C558A-878F-4687-9044-DAE020A0CE85}" type="pres">
      <dgm:prSet presAssocID="{008DA875-785E-4AC6-B0AD-C61583ABBE41}" presName="AccentHold1" presStyleLbl="node1" presStyleIdx="7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823BC990-F1BC-4817-951E-8470FF19921A}" type="pres">
      <dgm:prSet presAssocID="{008DA875-785E-4AC6-B0AD-C61583ABBE41}" presName="Accent8" presStyleCnt="0"/>
      <dgm:spPr/>
    </dgm:pt>
    <dgm:pt modelId="{125C57E6-E63E-4FD8-A684-A112377BFEF1}" type="pres">
      <dgm:prSet presAssocID="{008DA875-785E-4AC6-B0AD-C61583ABBE41}" presName="AccentHold2" presStyleLbl="node1" presStyleIdx="8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130EE259-CF81-48F4-9C41-C9B4FAA9F15D}" type="pres">
      <dgm:prSet presAssocID="{1F09AB9B-0353-438F-AF9D-570B883D2245}" presName="Child2" presStyleLbl="node1" presStyleIdx="9" presStyleCnt="15" custScaleX="251920" custScaleY="149482" custLinFactNeighborX="-4328" custLinFactNeighborY="-2164">
        <dgm:presLayoutVars>
          <dgm:chMax val="0"/>
          <dgm:chPref val="0"/>
        </dgm:presLayoutVars>
      </dgm:prSet>
      <dgm:spPr/>
    </dgm:pt>
    <dgm:pt modelId="{416AFF99-D3D8-4D9B-A8D8-2B8EDA8DF148}" type="pres">
      <dgm:prSet presAssocID="{1F09AB9B-0353-438F-AF9D-570B883D2245}" presName="Accent9" presStyleCnt="0"/>
      <dgm:spPr/>
    </dgm:pt>
    <dgm:pt modelId="{537BEE2B-E4CE-42CF-A967-FB9CD939017F}" type="pres">
      <dgm:prSet presAssocID="{1F09AB9B-0353-438F-AF9D-570B883D2245}" presName="AccentHold1" presStyleLbl="node1" presStyleIdx="10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2A5ECA8C-D4AB-4B28-8085-7790C0203CBC}" type="pres">
      <dgm:prSet presAssocID="{1F09AB9B-0353-438F-AF9D-570B883D2245}" presName="Accent10" presStyleCnt="0"/>
      <dgm:spPr/>
    </dgm:pt>
    <dgm:pt modelId="{4C028066-19C4-4AF8-A007-59A562021CFF}" type="pres">
      <dgm:prSet presAssocID="{1F09AB9B-0353-438F-AF9D-570B883D2245}" presName="AccentHold2" presStyleLbl="node1" presStyleIdx="11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7A5690B8-07A6-4CA0-A157-02E565D47701}" type="pres">
      <dgm:prSet presAssocID="{1F09AB9B-0353-438F-AF9D-570B883D2245}" presName="Accent11" presStyleCnt="0"/>
      <dgm:spPr/>
    </dgm:pt>
    <dgm:pt modelId="{F743E67F-6005-4501-B19D-9D5E8C419A5D}" type="pres">
      <dgm:prSet presAssocID="{1F09AB9B-0353-438F-AF9D-570B883D2245}" presName="AccentHold3" presStyleLbl="node1" presStyleIdx="12" presStyleCnt="15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  <dgm:pt modelId="{224B87AC-4629-4714-BE6A-1A346B47E257}" type="pres">
      <dgm:prSet presAssocID="{9A093D5A-D0AE-4CB4-875E-1423130103B1}" presName="Child3" presStyleLbl="node1" presStyleIdx="13" presStyleCnt="15" custScaleX="224224" custScaleY="139661" custLinFactNeighborX="-577">
        <dgm:presLayoutVars>
          <dgm:chMax val="0"/>
          <dgm:chPref val="0"/>
        </dgm:presLayoutVars>
      </dgm:prSet>
      <dgm:spPr/>
    </dgm:pt>
    <dgm:pt modelId="{32D40066-7C46-4ECA-9599-60328522CAB8}" type="pres">
      <dgm:prSet presAssocID="{9A093D5A-D0AE-4CB4-875E-1423130103B1}" presName="Accent12" presStyleCnt="0"/>
      <dgm:spPr/>
    </dgm:pt>
    <dgm:pt modelId="{DC600A5F-2C33-496D-A716-838C6428A0DF}" type="pres">
      <dgm:prSet presAssocID="{9A093D5A-D0AE-4CB4-875E-1423130103B1}" presName="AccentHold1" presStyleLbl="node1" presStyleIdx="14" presStyleCnt="15" custLinFactNeighborX="-16355" custLinFactNeighborY="-42522"/>
      <dgm:spPr>
        <a:solidFill>
          <a:schemeClr val="bg1"/>
        </a:solidFill>
        <a:ln cap="rnd">
          <a:solidFill>
            <a:schemeClr val="accent1"/>
          </a:solidFill>
          <a:prstDash val="sysDot"/>
          <a:round/>
        </a:ln>
      </dgm:spPr>
    </dgm:pt>
  </dgm:ptLst>
  <dgm:cxnLst>
    <dgm:cxn modelId="{DC56DD0A-D249-4D8D-80B0-61D0EB8F0D44}" srcId="{E732D25A-B1DE-48FA-B607-95732D684BD0}" destId="{9A093D5A-D0AE-4CB4-875E-1423130103B1}" srcOrd="2" destOrd="0" parTransId="{79176946-16D2-4F32-A9AB-D044C886697B}" sibTransId="{8F868B55-8FC6-4A9E-8B92-73D77D1C2C20}"/>
    <dgm:cxn modelId="{8A8B451B-474A-450A-B97B-B1E76BEAC32C}" type="presOf" srcId="{1F09AB9B-0353-438F-AF9D-570B883D2245}" destId="{130EE259-CF81-48F4-9C41-C9B4FAA9F15D}" srcOrd="0" destOrd="0" presId="urn:microsoft.com/office/officeart/2009/3/layout/CircleRelationship"/>
    <dgm:cxn modelId="{38FAB76E-7C91-430F-A0E0-CF68657BAE60}" srcId="{08354020-46E6-4B98-BD17-9DA71603FB89}" destId="{E732D25A-B1DE-48FA-B607-95732D684BD0}" srcOrd="0" destOrd="0" parTransId="{E0127CB4-0E69-4442-8C65-7125CFBDA53D}" sibTransId="{EC61BF6A-DF43-4847-AE4B-04DC050E2DCE}"/>
    <dgm:cxn modelId="{1146EB70-F06B-4A33-BF31-288C84A59C2B}" type="presOf" srcId="{08354020-46E6-4B98-BD17-9DA71603FB89}" destId="{F8A3C57D-4510-44EE-AE06-53D43728F652}" srcOrd="0" destOrd="0" presId="urn:microsoft.com/office/officeart/2009/3/layout/CircleRelationship"/>
    <dgm:cxn modelId="{32708A7D-1E36-41EC-99D7-46FA9BE1A12D}" srcId="{E732D25A-B1DE-48FA-B607-95732D684BD0}" destId="{1F09AB9B-0353-438F-AF9D-570B883D2245}" srcOrd="1" destOrd="0" parTransId="{CAB864F5-7710-4748-B235-4BA1E73F9AF9}" sibTransId="{C71CD249-35F5-4883-9238-EEFF542D8FE7}"/>
    <dgm:cxn modelId="{7A9516BF-84C9-410B-BEBF-F0DD2F918A33}" type="presOf" srcId="{008DA875-785E-4AC6-B0AD-C61583ABBE41}" destId="{DFEFB49D-2B3D-46D7-BBE0-CBEA7832D12A}" srcOrd="0" destOrd="0" presId="urn:microsoft.com/office/officeart/2009/3/layout/CircleRelationship"/>
    <dgm:cxn modelId="{CA1294C3-B4C1-4F5E-A2B7-DDF8177263E6}" srcId="{E732D25A-B1DE-48FA-B607-95732D684BD0}" destId="{008DA875-785E-4AC6-B0AD-C61583ABBE41}" srcOrd="0" destOrd="0" parTransId="{9FC586A0-11AA-4C5A-88D9-0BD797DD0CAD}" sibTransId="{06EA7AED-D7D6-44BC-9669-8981DE801D86}"/>
    <dgm:cxn modelId="{64624DE0-9359-4E32-B7B7-50F6E10C3195}" type="presOf" srcId="{9A093D5A-D0AE-4CB4-875E-1423130103B1}" destId="{224B87AC-4629-4714-BE6A-1A346B47E257}" srcOrd="0" destOrd="0" presId="urn:microsoft.com/office/officeart/2009/3/layout/CircleRelationship"/>
    <dgm:cxn modelId="{FA9941E1-B22E-4297-B826-AE6F4C5D8CE8}" type="presOf" srcId="{E732D25A-B1DE-48FA-B607-95732D684BD0}" destId="{CB048E65-7720-4B90-9181-97CA3C0249CD}" srcOrd="0" destOrd="0" presId="urn:microsoft.com/office/officeart/2009/3/layout/CircleRelationship"/>
    <dgm:cxn modelId="{B66FB710-EB00-4BDD-BEED-6DFB94AB2FF7}" type="presParOf" srcId="{F8A3C57D-4510-44EE-AE06-53D43728F652}" destId="{CB048E65-7720-4B90-9181-97CA3C0249CD}" srcOrd="0" destOrd="0" presId="urn:microsoft.com/office/officeart/2009/3/layout/CircleRelationship"/>
    <dgm:cxn modelId="{0583F908-E896-4837-B8F6-FC690B7F98C3}" type="presParOf" srcId="{F8A3C57D-4510-44EE-AE06-53D43728F652}" destId="{69B91403-133D-4881-8728-7F509770983B}" srcOrd="1" destOrd="0" presId="urn:microsoft.com/office/officeart/2009/3/layout/CircleRelationship"/>
    <dgm:cxn modelId="{015B6EF9-B994-48F9-83F5-84FFFBFE2774}" type="presParOf" srcId="{F8A3C57D-4510-44EE-AE06-53D43728F652}" destId="{2C271550-F5F8-4EA2-9819-E754FD521C76}" srcOrd="2" destOrd="0" presId="urn:microsoft.com/office/officeart/2009/3/layout/CircleRelationship"/>
    <dgm:cxn modelId="{0DDACA4F-CF0C-4991-AFFB-527CB11D3561}" type="presParOf" srcId="{F8A3C57D-4510-44EE-AE06-53D43728F652}" destId="{5F6F2777-8BAD-4CF4-99EB-F502F2B42AB8}" srcOrd="3" destOrd="0" presId="urn:microsoft.com/office/officeart/2009/3/layout/CircleRelationship"/>
    <dgm:cxn modelId="{F604FA56-22B4-49A4-BD89-D3C459488EBB}" type="presParOf" srcId="{F8A3C57D-4510-44EE-AE06-53D43728F652}" destId="{DDF037D8-29CF-430D-9D6B-F753FB891DDD}" srcOrd="4" destOrd="0" presId="urn:microsoft.com/office/officeart/2009/3/layout/CircleRelationship"/>
    <dgm:cxn modelId="{BCADEC2E-E4D3-4251-8B32-E7CFDB4AC3CC}" type="presParOf" srcId="{F8A3C57D-4510-44EE-AE06-53D43728F652}" destId="{BA7DBE11-819B-4ADE-A0C8-CD345589AACB}" srcOrd="5" destOrd="0" presId="urn:microsoft.com/office/officeart/2009/3/layout/CircleRelationship"/>
    <dgm:cxn modelId="{260E14C2-D6E3-4124-AD45-F5989C02C36F}" type="presParOf" srcId="{F8A3C57D-4510-44EE-AE06-53D43728F652}" destId="{49A55B1F-5A13-4809-9C11-FDE966C4C50E}" srcOrd="6" destOrd="0" presId="urn:microsoft.com/office/officeart/2009/3/layout/CircleRelationship"/>
    <dgm:cxn modelId="{DD395E0D-5625-466B-9F01-2ACDD1F55C1A}" type="presParOf" srcId="{F8A3C57D-4510-44EE-AE06-53D43728F652}" destId="{DFEFB49D-2B3D-46D7-BBE0-CBEA7832D12A}" srcOrd="7" destOrd="0" presId="urn:microsoft.com/office/officeart/2009/3/layout/CircleRelationship"/>
    <dgm:cxn modelId="{89A3F1A2-7A57-4B3A-82E2-3880F7D9FA8A}" type="presParOf" srcId="{F8A3C57D-4510-44EE-AE06-53D43728F652}" destId="{8D9CBA8F-F806-46FD-9F35-CBD7F5367F4C}" srcOrd="8" destOrd="0" presId="urn:microsoft.com/office/officeart/2009/3/layout/CircleRelationship"/>
    <dgm:cxn modelId="{F71BA8AB-1F8B-4550-8130-B923536748CC}" type="presParOf" srcId="{8D9CBA8F-F806-46FD-9F35-CBD7F5367F4C}" destId="{A21C558A-878F-4687-9044-DAE020A0CE85}" srcOrd="0" destOrd="0" presId="urn:microsoft.com/office/officeart/2009/3/layout/CircleRelationship"/>
    <dgm:cxn modelId="{65EDCCEE-70EA-497A-ADAE-13CA2B528081}" type="presParOf" srcId="{F8A3C57D-4510-44EE-AE06-53D43728F652}" destId="{823BC990-F1BC-4817-951E-8470FF19921A}" srcOrd="9" destOrd="0" presId="urn:microsoft.com/office/officeart/2009/3/layout/CircleRelationship"/>
    <dgm:cxn modelId="{C43B322C-CE6B-468C-B635-25659A9164EE}" type="presParOf" srcId="{823BC990-F1BC-4817-951E-8470FF19921A}" destId="{125C57E6-E63E-4FD8-A684-A112377BFEF1}" srcOrd="0" destOrd="0" presId="urn:microsoft.com/office/officeart/2009/3/layout/CircleRelationship"/>
    <dgm:cxn modelId="{27842F05-D53D-446C-B02B-D3221711C988}" type="presParOf" srcId="{F8A3C57D-4510-44EE-AE06-53D43728F652}" destId="{130EE259-CF81-48F4-9C41-C9B4FAA9F15D}" srcOrd="10" destOrd="0" presId="urn:microsoft.com/office/officeart/2009/3/layout/CircleRelationship"/>
    <dgm:cxn modelId="{7FAEF5E0-EAC7-4619-9478-B38F7B9E6F40}" type="presParOf" srcId="{F8A3C57D-4510-44EE-AE06-53D43728F652}" destId="{416AFF99-D3D8-4D9B-A8D8-2B8EDA8DF148}" srcOrd="11" destOrd="0" presId="urn:microsoft.com/office/officeart/2009/3/layout/CircleRelationship"/>
    <dgm:cxn modelId="{AC136C46-1A5A-4EF2-BCA2-9DD51C9C97FE}" type="presParOf" srcId="{416AFF99-D3D8-4D9B-A8D8-2B8EDA8DF148}" destId="{537BEE2B-E4CE-42CF-A967-FB9CD939017F}" srcOrd="0" destOrd="0" presId="urn:microsoft.com/office/officeart/2009/3/layout/CircleRelationship"/>
    <dgm:cxn modelId="{6B26D352-2567-4C1F-A4CE-E1E683DEF8DD}" type="presParOf" srcId="{F8A3C57D-4510-44EE-AE06-53D43728F652}" destId="{2A5ECA8C-D4AB-4B28-8085-7790C0203CBC}" srcOrd="12" destOrd="0" presId="urn:microsoft.com/office/officeart/2009/3/layout/CircleRelationship"/>
    <dgm:cxn modelId="{9B2E1B3E-75DC-4F3D-99C7-E133DF6AC4D5}" type="presParOf" srcId="{2A5ECA8C-D4AB-4B28-8085-7790C0203CBC}" destId="{4C028066-19C4-4AF8-A007-59A562021CFF}" srcOrd="0" destOrd="0" presId="urn:microsoft.com/office/officeart/2009/3/layout/CircleRelationship"/>
    <dgm:cxn modelId="{1538FCE6-B9A3-4140-A460-0A5E108E1CA6}" type="presParOf" srcId="{F8A3C57D-4510-44EE-AE06-53D43728F652}" destId="{7A5690B8-07A6-4CA0-A157-02E565D47701}" srcOrd="13" destOrd="0" presId="urn:microsoft.com/office/officeart/2009/3/layout/CircleRelationship"/>
    <dgm:cxn modelId="{0CD04D67-9453-45C9-8BF1-8A94E150BCEC}" type="presParOf" srcId="{7A5690B8-07A6-4CA0-A157-02E565D47701}" destId="{F743E67F-6005-4501-B19D-9D5E8C419A5D}" srcOrd="0" destOrd="0" presId="urn:microsoft.com/office/officeart/2009/3/layout/CircleRelationship"/>
    <dgm:cxn modelId="{6BC10893-6031-4967-8094-2E9A6A99A66C}" type="presParOf" srcId="{F8A3C57D-4510-44EE-AE06-53D43728F652}" destId="{224B87AC-4629-4714-BE6A-1A346B47E257}" srcOrd="14" destOrd="0" presId="urn:microsoft.com/office/officeart/2009/3/layout/CircleRelationship"/>
    <dgm:cxn modelId="{4767DD9F-8C79-4F82-8DFB-D227641D90EE}" type="presParOf" srcId="{F8A3C57D-4510-44EE-AE06-53D43728F652}" destId="{32D40066-7C46-4ECA-9599-60328522CAB8}" srcOrd="15" destOrd="0" presId="urn:microsoft.com/office/officeart/2009/3/layout/CircleRelationship"/>
    <dgm:cxn modelId="{16B2FDCD-737A-440E-8E20-B4A04898393F}" type="presParOf" srcId="{32D40066-7C46-4ECA-9599-60328522CAB8}" destId="{DC600A5F-2C33-496D-A716-838C6428A0D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8E65-7720-4B90-9181-97CA3C0249CD}">
      <dsp:nvSpPr>
        <dsp:cNvPr id="0" name=""/>
        <dsp:cNvSpPr/>
      </dsp:nvSpPr>
      <dsp:spPr>
        <a:xfrm>
          <a:off x="300577" y="135338"/>
          <a:ext cx="3527250" cy="2688447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chemeClr val="tx1"/>
              </a:solidFill>
            </a:rPr>
            <a:t>Mitä heikkouksia kriisi paljastaa?</a:t>
          </a:r>
        </a:p>
      </dsp:txBody>
      <dsp:txXfrm>
        <a:off x="817131" y="529052"/>
        <a:ext cx="2494142" cy="1901019"/>
      </dsp:txXfrm>
    </dsp:sp>
    <dsp:sp modelId="{69B91403-133D-4881-8728-7F509770983B}">
      <dsp:nvSpPr>
        <dsp:cNvPr id="0" name=""/>
        <dsp:cNvSpPr/>
      </dsp:nvSpPr>
      <dsp:spPr>
        <a:xfrm>
          <a:off x="2254164" y="12851"/>
          <a:ext cx="298866" cy="298995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1550-F5F8-4EA2-9819-E754FD521C76}">
      <dsp:nvSpPr>
        <dsp:cNvPr id="0" name=""/>
        <dsp:cNvSpPr/>
      </dsp:nvSpPr>
      <dsp:spPr>
        <a:xfrm>
          <a:off x="1546700" y="2624037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F2777-8BAD-4CF4-99EB-F502F2B42AB8}">
      <dsp:nvSpPr>
        <dsp:cNvPr id="0" name=""/>
        <dsp:cNvSpPr/>
      </dsp:nvSpPr>
      <dsp:spPr>
        <a:xfrm>
          <a:off x="3652364" y="1401476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037D8-29CF-430D-9D6B-F753FB891DDD}">
      <dsp:nvSpPr>
        <dsp:cNvPr id="0" name=""/>
        <dsp:cNvSpPr/>
      </dsp:nvSpPr>
      <dsp:spPr>
        <a:xfrm>
          <a:off x="2545863" y="2854565"/>
          <a:ext cx="298866" cy="298995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DBE11-819B-4ADE-A0C8-CD345589AACB}">
      <dsp:nvSpPr>
        <dsp:cNvPr id="0" name=""/>
        <dsp:cNvSpPr/>
      </dsp:nvSpPr>
      <dsp:spPr>
        <a:xfrm>
          <a:off x="1607355" y="437789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55B1F-5A13-4809-9C11-FDE966C4C50E}">
      <dsp:nvSpPr>
        <dsp:cNvPr id="0" name=""/>
        <dsp:cNvSpPr/>
      </dsp:nvSpPr>
      <dsp:spPr>
        <a:xfrm>
          <a:off x="925256" y="1677427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FB49D-2B3D-46D7-BBE0-CBEA7832D12A}">
      <dsp:nvSpPr>
        <dsp:cNvPr id="0" name=""/>
        <dsp:cNvSpPr/>
      </dsp:nvSpPr>
      <dsp:spPr>
        <a:xfrm>
          <a:off x="-431227" y="95110"/>
          <a:ext cx="1714907" cy="1185047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chemeClr val="tx1"/>
              </a:solidFill>
            </a:rPr>
            <a:t>Mitkä trendit vahvistuvat?</a:t>
          </a:r>
        </a:p>
      </dsp:txBody>
      <dsp:txXfrm>
        <a:off x="-180085" y="268656"/>
        <a:ext cx="1212623" cy="837955"/>
      </dsp:txXfrm>
    </dsp:sp>
    <dsp:sp modelId="{A21C558A-878F-4687-9044-DAE020A0CE85}">
      <dsp:nvSpPr>
        <dsp:cNvPr id="0" name=""/>
        <dsp:cNvSpPr/>
      </dsp:nvSpPr>
      <dsp:spPr>
        <a:xfrm>
          <a:off x="1951989" y="447211"/>
          <a:ext cx="298866" cy="298995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C57E6-E63E-4FD8-A684-A112377BFEF1}">
      <dsp:nvSpPr>
        <dsp:cNvPr id="0" name=""/>
        <dsp:cNvSpPr/>
      </dsp:nvSpPr>
      <dsp:spPr>
        <a:xfrm>
          <a:off x="-17111" y="2033584"/>
          <a:ext cx="540386" cy="540516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EE259-CF81-48F4-9C41-C9B4FAA9F15D}">
      <dsp:nvSpPr>
        <dsp:cNvPr id="0" name=""/>
        <dsp:cNvSpPr/>
      </dsp:nvSpPr>
      <dsp:spPr>
        <a:xfrm>
          <a:off x="2807063" y="-163888"/>
          <a:ext cx="2753242" cy="1633319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chemeClr val="tx1"/>
              </a:solidFill>
            </a:rPr>
            <a:t>Onko mahdollista päästä vahvalle kasvu-uralle?</a:t>
          </a:r>
        </a:p>
      </dsp:txBody>
      <dsp:txXfrm>
        <a:off x="3210266" y="75306"/>
        <a:ext cx="1946836" cy="1154931"/>
      </dsp:txXfrm>
    </dsp:sp>
    <dsp:sp modelId="{537BEE2B-E4CE-42CF-A967-FB9CD939017F}">
      <dsp:nvSpPr>
        <dsp:cNvPr id="0" name=""/>
        <dsp:cNvSpPr/>
      </dsp:nvSpPr>
      <dsp:spPr>
        <a:xfrm>
          <a:off x="3196532" y="860842"/>
          <a:ext cx="298866" cy="298995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28066-19C4-4AF8-A007-59A562021CFF}">
      <dsp:nvSpPr>
        <dsp:cNvPr id="0" name=""/>
        <dsp:cNvSpPr/>
      </dsp:nvSpPr>
      <dsp:spPr>
        <a:xfrm>
          <a:off x="-222788" y="2676801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3E67F-6005-4501-B19D-9D5E8C419A5D}">
      <dsp:nvSpPr>
        <dsp:cNvPr id="0" name=""/>
        <dsp:cNvSpPr/>
      </dsp:nvSpPr>
      <dsp:spPr>
        <a:xfrm>
          <a:off x="1936550" y="2368383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B87AC-4629-4714-BE6A-1A346B47E257}">
      <dsp:nvSpPr>
        <dsp:cNvPr id="0" name=""/>
        <dsp:cNvSpPr/>
      </dsp:nvSpPr>
      <dsp:spPr>
        <a:xfrm>
          <a:off x="3513321" y="1778588"/>
          <a:ext cx="2450551" cy="1526010"/>
        </a:xfrm>
        <a:prstGeom prst="ellipse">
          <a:avLst/>
        </a:prstGeom>
        <a:solidFill>
          <a:schemeClr val="bg1"/>
        </a:solidFill>
        <a:ln w="1905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solidFill>
                <a:schemeClr val="tx1"/>
              </a:solidFill>
            </a:rPr>
            <a:t>Onko sittenkin luvassa vain jatkoa samalle vanhalle?</a:t>
          </a:r>
        </a:p>
      </dsp:txBody>
      <dsp:txXfrm>
        <a:off x="3872196" y="2002067"/>
        <a:ext cx="1732801" cy="1079052"/>
      </dsp:txXfrm>
    </dsp:sp>
    <dsp:sp modelId="{DC600A5F-2C33-496D-A716-838C6428A0DF}">
      <dsp:nvSpPr>
        <dsp:cNvPr id="0" name=""/>
        <dsp:cNvSpPr/>
      </dsp:nvSpPr>
      <dsp:spPr>
        <a:xfrm>
          <a:off x="3854769" y="1864801"/>
          <a:ext cx="216705" cy="216708"/>
        </a:xfrm>
        <a:prstGeom prst="ellipse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ysDot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CB9B-8374-427B-A939-9E74DD571610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26F6-20E1-4780-A1AC-48B0C75437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35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7CA5-1248-436F-AC7A-F637F5B98B49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F4BF-481A-430C-A95F-F586E7F35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9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0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1528762" y="1117674"/>
            <a:ext cx="6086475" cy="1412875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25750"/>
            <a:ext cx="6858000" cy="748145"/>
          </a:xfrm>
          <a:effectLst>
            <a:outerShdw blurRad="88900" dist="508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Kirjoita esityksen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Lisätiedot</a:t>
            </a:r>
            <a:endParaRPr lang="en-US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3A301C-6E6C-DF4E-B937-4140939919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7CF9B6-E754-F540-B2F7-2B41F3C56109}" type="datetime1">
              <a:rPr lang="fi-FI" smtClean="0"/>
              <a:t>26.5.2020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59CF2F-3A50-984D-AF65-124AD82140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836279-6C0B-CB48-9CD7-135806B222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41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000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240000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000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5958000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0DB37-FFC8-884D-9BC8-93EE604CE5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E9C929-ACFD-9043-9BA3-C55FB1B13750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AC35A-7611-144E-9731-05642647FF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44ED0-D7AB-0643-8767-B2B6B24C2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26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11200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38481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56262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D5974-912E-B14C-B1B4-C332B1FFE6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BFCFAF-1E6B-8D46-930C-7F29B5905187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8B7FB-6A0E-9040-B554-CCFDE49D58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5C45F-148D-8E4A-AF30-A5657B36ED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46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968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0754" y="124659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10754" y="238661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10754" y="352663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F006D-5911-E44A-AC6C-3C0768EB22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4F86FB-70AA-1843-BB59-77BF803EB2C7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EF273-9398-9E4B-BB86-0478DDE2DE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BA317-54BC-FF4D-AA8C-69323EAB6B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00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754" y="208799"/>
            <a:ext cx="8011454" cy="9684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47322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098964" y="1246591"/>
            <a:ext cx="6416386" cy="1080000"/>
          </a:xfrm>
        </p:spPr>
        <p:txBody>
          <a:bodyPr anchor="t" anchorCtr="0"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2387227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098964" y="2386496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5" y="3527132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098964" y="3526401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BD05F-A2B2-414E-845F-CA4010B2244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7A13178-9900-5449-B350-21E5F26B29A3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80F79-5256-9C45-9FBB-6914F6B86D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07924-3534-3D43-9764-C942DB8E14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53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754" y="464458"/>
            <a:ext cx="8004596" cy="4162202"/>
          </a:xfrm>
        </p:spPr>
        <p:txBody>
          <a:bodyPr/>
          <a:lstStyle>
            <a:lvl1pPr marL="0" indent="0">
              <a:buNone/>
              <a:defRPr baseline="0"/>
            </a:lvl1pPr>
            <a:lvl2pPr marL="269875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9500" indent="0">
              <a:buNone/>
              <a:defRPr/>
            </a:lvl5pPr>
          </a:lstStyle>
          <a:p>
            <a:pPr lvl="0"/>
            <a:r>
              <a:rPr lang="en-US"/>
              <a:t>Koko </a:t>
            </a:r>
            <a:r>
              <a:rPr lang="en-US" err="1"/>
              <a:t>sivun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, </a:t>
            </a:r>
            <a:r>
              <a:rPr lang="en-US" err="1"/>
              <a:t>taulukko</a:t>
            </a:r>
            <a:r>
              <a:rPr lang="en-US"/>
              <a:t>, </a:t>
            </a:r>
            <a:r>
              <a:rPr lang="en-US" err="1"/>
              <a:t>kuva</a:t>
            </a:r>
            <a:r>
              <a:rPr lang="en-US"/>
              <a:t>, </a:t>
            </a:r>
            <a:r>
              <a:rPr lang="en-US" err="1"/>
              <a:t>kaavio</a:t>
            </a:r>
            <a:r>
              <a:rPr lang="en-US"/>
              <a:t>, 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22A41-1622-A047-8577-D0CC8CB7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138-A852-C244-889E-3BB6A69621BF}" type="datetime1">
              <a:rPr lang="fi-FI" smtClean="0"/>
              <a:t>26.5.2020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B27FE4-F0F1-8448-B3A1-9E0E73B8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440350-1E2F-0240-BB7E-5269B0DD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54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 rot="5400000">
            <a:off x="3731700" y="2281292"/>
            <a:ext cx="1809156" cy="1636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845453" y="2374902"/>
            <a:ext cx="7815383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4970815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4959253" y="2306635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693098" y="2301720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693098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379359" y="1411326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24"/>
              </a:spcBef>
              <a:buFont typeface="Arial" pitchFamily="34" charset="0"/>
              <a:buNone/>
              <a:defRPr spc="-5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642737" y="1411326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379359" y="2563073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642866" y="2563073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774901" y="3813572"/>
            <a:ext cx="7797599" cy="75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44B3F-A901-1249-BD08-3E8F9B4C09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ACA882-35FE-4742-A24F-62B90984E0C8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B2A1C-469B-714A-93A0-CE93537161E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5E153-C3EE-9C43-8794-8AA4276E69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62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9"/>
          <p:cNvCxnSpPr/>
          <p:nvPr userDrawn="1"/>
        </p:nvCxnSpPr>
        <p:spPr>
          <a:xfrm>
            <a:off x="4499992" y="1321062"/>
            <a:ext cx="0" cy="3122896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566273" y="2762373"/>
            <a:ext cx="8214046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4544800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4533238" y="2708215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342961" y="2756952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342961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919025" y="1338999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5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172130" y="1338999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919025" y="2960122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172259" y="2960122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AFBAB-BF86-884B-BA4A-61C1271D7E5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2BCB961-163C-EA46-9D61-31FF7B6BCFC8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31FBF-4217-C745-8B44-23E759B150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F1F11-A1E8-294B-A7FA-7C6913D61F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29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10754" y="1245772"/>
            <a:ext cx="4531146" cy="32677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5139268" y="1245772"/>
            <a:ext cx="3382940" cy="3382940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400" spc="-50" baseline="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799"/>
            <a:ext cx="8011454" cy="9684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73A6C-36CB-9C4B-B287-C897FB8960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D205EA-1B2B-5D45-A111-BFF01196A4D8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EDE29-08C3-A343-AF25-DDEE016812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96569-FC27-5B48-8504-A56C4B814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5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77983" y="1242153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35152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40"/>
              </a:spcBef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67047" y="1224874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4216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56112" y="1198957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3281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2A378-60EF-4548-86F8-732AD2A59E21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FF2CC32-92BB-6042-94DE-94CF9202B0DD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3A62B-0454-8C4F-A493-6FC9DD4E3EF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C5018-2881-034C-AE03-AD8AEDCD5BC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448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47842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Lähin konttori / konttorit</a:t>
            </a:r>
            <a:br>
              <a:rPr lang="fi-FI"/>
            </a:br>
            <a:r>
              <a:rPr lang="fi-FI"/>
              <a:t>Yhteystiedot</a:t>
            </a:r>
            <a:br>
              <a:rPr lang="fi-FI"/>
            </a:br>
            <a:r>
              <a:rPr lang="fi-FI"/>
              <a:t>Aukioloajat</a:t>
            </a:r>
            <a:br>
              <a:rPr lang="fi-FI"/>
            </a:br>
            <a:r>
              <a:rPr lang="fi-FI"/>
              <a:t>Verkkosivu</a:t>
            </a:r>
            <a:br>
              <a:rPr lang="fi-FI"/>
            </a:br>
            <a:r>
              <a:rPr lang="fi-FI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01537" y="1413111"/>
            <a:ext cx="1309575" cy="1309575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6256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BAF0-5736-B942-BB06-7808BF87C7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A8A09B-DC0C-D249-8454-FB8C12F8A1E7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6D56-F37B-6349-B802-6EBE63685E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1FD0-0547-8A48-80DC-F6EECB9B68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56">
            <a:extLst>
              <a:ext uri="{FF2B5EF4-FFF2-40B4-BE49-F238E27FC236}">
                <a16:creationId xmlns:a16="http://schemas.microsoft.com/office/drawing/2014/main" id="{2AE98A95-D353-0E4E-ACF4-5FD4B924BD0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14225" y="1519452"/>
            <a:ext cx="1966104" cy="1088035"/>
            <a:chOff x="8235950" y="3011488"/>
            <a:chExt cx="490538" cy="271462"/>
          </a:xfrm>
        </p:grpSpPr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745444E0-C9A0-B846-B516-9A60E00C8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0" y="3011488"/>
              <a:ext cx="269875" cy="271462"/>
            </a:xfrm>
            <a:custGeom>
              <a:avLst/>
              <a:gdLst>
                <a:gd name="T0" fmla="*/ 566 w 1133"/>
                <a:gd name="T1" fmla="*/ 1133 h 1133"/>
                <a:gd name="T2" fmla="*/ 566 w 1133"/>
                <a:gd name="T3" fmla="*/ 1133 h 1133"/>
                <a:gd name="T4" fmla="*/ 1133 w 1133"/>
                <a:gd name="T5" fmla="*/ 566 h 1133"/>
                <a:gd name="T6" fmla="*/ 566 w 1133"/>
                <a:gd name="T7" fmla="*/ 0 h 1133"/>
                <a:gd name="T8" fmla="*/ 0 w 1133"/>
                <a:gd name="T9" fmla="*/ 566 h 1133"/>
                <a:gd name="T10" fmla="*/ 566 w 1133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3" h="1133">
                  <a:moveTo>
                    <a:pt x="566" y="1133"/>
                  </a:moveTo>
                  <a:lnTo>
                    <a:pt x="566" y="1133"/>
                  </a:lnTo>
                  <a:cubicBezTo>
                    <a:pt x="880" y="1133"/>
                    <a:pt x="1133" y="879"/>
                    <a:pt x="1133" y="566"/>
                  </a:cubicBezTo>
                  <a:cubicBezTo>
                    <a:pt x="1133" y="252"/>
                    <a:pt x="880" y="0"/>
                    <a:pt x="566" y="0"/>
                  </a:cubicBezTo>
                  <a:cubicBezTo>
                    <a:pt x="253" y="0"/>
                    <a:pt x="0" y="252"/>
                    <a:pt x="0" y="566"/>
                  </a:cubicBezTo>
                  <a:cubicBezTo>
                    <a:pt x="0" y="879"/>
                    <a:pt x="253" y="1133"/>
                    <a:pt x="566" y="1133"/>
                  </a:cubicBezTo>
                  <a:close/>
                </a:path>
              </a:pathLst>
            </a:custGeom>
            <a:solidFill>
              <a:srgbClr val="FF6E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FDD7443F-399D-F446-960A-848D2F534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4525" y="3040063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1 w 889"/>
                <a:gd name="T17" fmla="*/ 581 h 889"/>
                <a:gd name="T18" fmla="*/ 114 w 889"/>
                <a:gd name="T19" fmla="*/ 445 h 889"/>
                <a:gd name="T20" fmla="*/ 251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1 w 889"/>
                <a:gd name="T39" fmla="*/ 194 h 889"/>
                <a:gd name="T40" fmla="*/ 0 w 889"/>
                <a:gd name="T41" fmla="*/ 445 h 889"/>
                <a:gd name="T42" fmla="*/ 251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1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1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1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1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9F5891B7-9EC8-A945-9369-2D78C90A1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1388" y="3087688"/>
              <a:ext cx="77788" cy="119062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4 w 326"/>
                <a:gd name="T7" fmla="*/ 180 h 498"/>
                <a:gd name="T8" fmla="*/ 44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4" y="41"/>
                    <a:pt x="44" y="104"/>
                    <a:pt x="44" y="180"/>
                  </a:cubicBezTo>
                  <a:lnTo>
                    <a:pt x="44" y="318"/>
                  </a:lnTo>
                  <a:cubicBezTo>
                    <a:pt x="44" y="394"/>
                    <a:pt x="74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1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1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4D4D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F025289E-DDEF-7145-B799-4B7054405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3463" y="3089275"/>
              <a:ext cx="73025" cy="117475"/>
            </a:xfrm>
            <a:custGeom>
              <a:avLst/>
              <a:gdLst>
                <a:gd name="T0" fmla="*/ 260 w 304"/>
                <a:gd name="T1" fmla="*/ 129 h 492"/>
                <a:gd name="T2" fmla="*/ 260 w 304"/>
                <a:gd name="T3" fmla="*/ 129 h 492"/>
                <a:gd name="T4" fmla="*/ 148 w 304"/>
                <a:gd name="T5" fmla="*/ 41 h 492"/>
                <a:gd name="T6" fmla="*/ 44 w 304"/>
                <a:gd name="T7" fmla="*/ 41 h 492"/>
                <a:gd name="T8" fmla="*/ 44 w 304"/>
                <a:gd name="T9" fmla="*/ 247 h 492"/>
                <a:gd name="T10" fmla="*/ 156 w 304"/>
                <a:gd name="T11" fmla="*/ 247 h 492"/>
                <a:gd name="T12" fmla="*/ 260 w 304"/>
                <a:gd name="T13" fmla="*/ 161 h 492"/>
                <a:gd name="T14" fmla="*/ 260 w 304"/>
                <a:gd name="T15" fmla="*/ 129 h 492"/>
                <a:gd name="T16" fmla="*/ 158 w 304"/>
                <a:gd name="T17" fmla="*/ 287 h 492"/>
                <a:gd name="T18" fmla="*/ 158 w 304"/>
                <a:gd name="T19" fmla="*/ 287 h 492"/>
                <a:gd name="T20" fmla="*/ 44 w 304"/>
                <a:gd name="T21" fmla="*/ 287 h 492"/>
                <a:gd name="T22" fmla="*/ 44 w 304"/>
                <a:gd name="T23" fmla="*/ 470 h 492"/>
                <a:gd name="T24" fmla="*/ 22 w 304"/>
                <a:gd name="T25" fmla="*/ 492 h 492"/>
                <a:gd name="T26" fmla="*/ 0 w 304"/>
                <a:gd name="T27" fmla="*/ 470 h 492"/>
                <a:gd name="T28" fmla="*/ 0 w 304"/>
                <a:gd name="T29" fmla="*/ 22 h 492"/>
                <a:gd name="T30" fmla="*/ 22 w 304"/>
                <a:gd name="T31" fmla="*/ 0 h 492"/>
                <a:gd name="T32" fmla="*/ 150 w 304"/>
                <a:gd name="T33" fmla="*/ 0 h 492"/>
                <a:gd name="T34" fmla="*/ 304 w 304"/>
                <a:gd name="T35" fmla="*/ 128 h 492"/>
                <a:gd name="T36" fmla="*/ 304 w 304"/>
                <a:gd name="T37" fmla="*/ 162 h 492"/>
                <a:gd name="T38" fmla="*/ 158 w 304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4" h="492">
                  <a:moveTo>
                    <a:pt x="260" y="129"/>
                  </a:moveTo>
                  <a:lnTo>
                    <a:pt x="260" y="129"/>
                  </a:lnTo>
                  <a:cubicBezTo>
                    <a:pt x="260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6" y="247"/>
                  </a:lnTo>
                  <a:cubicBezTo>
                    <a:pt x="228" y="247"/>
                    <a:pt x="260" y="208"/>
                    <a:pt x="260" y="161"/>
                  </a:cubicBezTo>
                  <a:lnTo>
                    <a:pt x="260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4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4" y="66"/>
                    <a:pt x="304" y="128"/>
                  </a:cubicBezTo>
                  <a:lnTo>
                    <a:pt x="304" y="162"/>
                  </a:lnTo>
                  <a:cubicBezTo>
                    <a:pt x="304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4D4D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407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2"/>
            <a:ext cx="8004596" cy="3401839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D4B05-E881-E243-9C9D-76CBDB1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4B80-7411-A84B-890C-2BC1F849D659}" type="datetime1">
              <a:rPr lang="fi-FI" smtClean="0"/>
              <a:t>26.5.2020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5B612-9402-054F-9050-02B755AB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D7757-7D69-8642-B65F-EAFB944F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04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53721" y="2944981"/>
            <a:ext cx="2376330" cy="1439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Lähin konttori / konttorit</a:t>
            </a:r>
            <a:br>
              <a:rPr lang="fi-FI"/>
            </a:br>
            <a:r>
              <a:rPr lang="fi-FI"/>
              <a:t>Yhteystiedot</a:t>
            </a:r>
            <a:br>
              <a:rPr lang="fi-FI"/>
            </a:br>
            <a:r>
              <a:rPr lang="fi-FI"/>
              <a:t>Aukioloajat</a:t>
            </a:r>
            <a:br>
              <a:rPr lang="fi-FI"/>
            </a:br>
            <a:r>
              <a:rPr lang="fi-FI"/>
              <a:t>Verkkosivu</a:t>
            </a:r>
            <a:br>
              <a:rPr lang="fi-FI"/>
            </a:br>
            <a:r>
              <a:rPr lang="fi-FI"/>
              <a:t>Muu tieto</a:t>
            </a:r>
            <a:endParaRPr lang="en-US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16160" y="113162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12200" y="1131953"/>
            <a:ext cx="2448340" cy="1151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  <a:endParaRPr lang="en-US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16160" y="242766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12200" y="2427665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  <a:endParaRPr lang="en-US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16160" y="372398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12200" y="3723846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7788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F6C3-7B2D-D04D-B854-F8163D3C4A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7750C16-8517-BC4D-88C5-CBC69FF7C787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905F7-8478-1A4D-8D3A-56E4DEB8539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7794-7D10-CF49-82EB-97A07889C8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9BE62-2AE3-7E40-80E1-4CFDCCB6EA35}"/>
              </a:ext>
            </a:extLst>
          </p:cNvPr>
          <p:cNvGrpSpPr/>
          <p:nvPr userDrawn="1"/>
        </p:nvGrpSpPr>
        <p:grpSpPr>
          <a:xfrm>
            <a:off x="1115193" y="1611660"/>
            <a:ext cx="1966104" cy="1088035"/>
            <a:chOff x="1115193" y="1242827"/>
            <a:chExt cx="1966104" cy="1088035"/>
          </a:xfrm>
        </p:grpSpPr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5C42C7ED-5516-F342-8C4D-AE89D7B1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93" y="1242827"/>
              <a:ext cx="1081674" cy="1088035"/>
            </a:xfrm>
            <a:custGeom>
              <a:avLst/>
              <a:gdLst>
                <a:gd name="T0" fmla="*/ 566 w 1133"/>
                <a:gd name="T1" fmla="*/ 1133 h 1133"/>
                <a:gd name="T2" fmla="*/ 566 w 1133"/>
                <a:gd name="T3" fmla="*/ 1133 h 1133"/>
                <a:gd name="T4" fmla="*/ 1133 w 1133"/>
                <a:gd name="T5" fmla="*/ 566 h 1133"/>
                <a:gd name="T6" fmla="*/ 566 w 1133"/>
                <a:gd name="T7" fmla="*/ 0 h 1133"/>
                <a:gd name="T8" fmla="*/ 0 w 1133"/>
                <a:gd name="T9" fmla="*/ 566 h 1133"/>
                <a:gd name="T10" fmla="*/ 566 w 1133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3" h="1133">
                  <a:moveTo>
                    <a:pt x="566" y="1133"/>
                  </a:moveTo>
                  <a:lnTo>
                    <a:pt x="566" y="1133"/>
                  </a:lnTo>
                  <a:cubicBezTo>
                    <a:pt x="880" y="1133"/>
                    <a:pt x="1133" y="879"/>
                    <a:pt x="1133" y="566"/>
                  </a:cubicBezTo>
                  <a:cubicBezTo>
                    <a:pt x="1133" y="252"/>
                    <a:pt x="880" y="0"/>
                    <a:pt x="566" y="0"/>
                  </a:cubicBezTo>
                  <a:cubicBezTo>
                    <a:pt x="253" y="0"/>
                    <a:pt x="0" y="252"/>
                    <a:pt x="0" y="566"/>
                  </a:cubicBezTo>
                  <a:cubicBezTo>
                    <a:pt x="0" y="879"/>
                    <a:pt x="253" y="1133"/>
                    <a:pt x="566" y="1133"/>
                  </a:cubicBezTo>
                  <a:close/>
                </a:path>
              </a:pathLst>
            </a:custGeom>
            <a:solidFill>
              <a:srgbClr val="FF6E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5AC7B01F-A63B-834F-A209-30EA2DCDB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9723" y="1357357"/>
              <a:ext cx="852614" cy="852614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1 w 889"/>
                <a:gd name="T17" fmla="*/ 581 h 889"/>
                <a:gd name="T18" fmla="*/ 114 w 889"/>
                <a:gd name="T19" fmla="*/ 445 h 889"/>
                <a:gd name="T20" fmla="*/ 251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1 w 889"/>
                <a:gd name="T39" fmla="*/ 194 h 889"/>
                <a:gd name="T40" fmla="*/ 0 w 889"/>
                <a:gd name="T41" fmla="*/ 445 h 889"/>
                <a:gd name="T42" fmla="*/ 251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1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1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1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1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465649E5-34CF-1A43-864C-338D32F3D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567" y="1548241"/>
              <a:ext cx="311779" cy="477207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4 w 326"/>
                <a:gd name="T7" fmla="*/ 180 h 498"/>
                <a:gd name="T8" fmla="*/ 44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4" y="41"/>
                    <a:pt x="44" y="104"/>
                    <a:pt x="44" y="180"/>
                  </a:cubicBezTo>
                  <a:lnTo>
                    <a:pt x="44" y="318"/>
                  </a:lnTo>
                  <a:cubicBezTo>
                    <a:pt x="44" y="394"/>
                    <a:pt x="74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1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1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4D4D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2769EEB4-AB44-A944-A402-735BE4F46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8609" y="1554602"/>
              <a:ext cx="292688" cy="470846"/>
            </a:xfrm>
            <a:custGeom>
              <a:avLst/>
              <a:gdLst>
                <a:gd name="T0" fmla="*/ 260 w 304"/>
                <a:gd name="T1" fmla="*/ 129 h 492"/>
                <a:gd name="T2" fmla="*/ 260 w 304"/>
                <a:gd name="T3" fmla="*/ 129 h 492"/>
                <a:gd name="T4" fmla="*/ 148 w 304"/>
                <a:gd name="T5" fmla="*/ 41 h 492"/>
                <a:gd name="T6" fmla="*/ 44 w 304"/>
                <a:gd name="T7" fmla="*/ 41 h 492"/>
                <a:gd name="T8" fmla="*/ 44 w 304"/>
                <a:gd name="T9" fmla="*/ 247 h 492"/>
                <a:gd name="T10" fmla="*/ 156 w 304"/>
                <a:gd name="T11" fmla="*/ 247 h 492"/>
                <a:gd name="T12" fmla="*/ 260 w 304"/>
                <a:gd name="T13" fmla="*/ 161 h 492"/>
                <a:gd name="T14" fmla="*/ 260 w 304"/>
                <a:gd name="T15" fmla="*/ 129 h 492"/>
                <a:gd name="T16" fmla="*/ 158 w 304"/>
                <a:gd name="T17" fmla="*/ 287 h 492"/>
                <a:gd name="T18" fmla="*/ 158 w 304"/>
                <a:gd name="T19" fmla="*/ 287 h 492"/>
                <a:gd name="T20" fmla="*/ 44 w 304"/>
                <a:gd name="T21" fmla="*/ 287 h 492"/>
                <a:gd name="T22" fmla="*/ 44 w 304"/>
                <a:gd name="T23" fmla="*/ 470 h 492"/>
                <a:gd name="T24" fmla="*/ 22 w 304"/>
                <a:gd name="T25" fmla="*/ 492 h 492"/>
                <a:gd name="T26" fmla="*/ 0 w 304"/>
                <a:gd name="T27" fmla="*/ 470 h 492"/>
                <a:gd name="T28" fmla="*/ 0 w 304"/>
                <a:gd name="T29" fmla="*/ 22 h 492"/>
                <a:gd name="T30" fmla="*/ 22 w 304"/>
                <a:gd name="T31" fmla="*/ 0 h 492"/>
                <a:gd name="T32" fmla="*/ 150 w 304"/>
                <a:gd name="T33" fmla="*/ 0 h 492"/>
                <a:gd name="T34" fmla="*/ 304 w 304"/>
                <a:gd name="T35" fmla="*/ 128 h 492"/>
                <a:gd name="T36" fmla="*/ 304 w 304"/>
                <a:gd name="T37" fmla="*/ 162 h 492"/>
                <a:gd name="T38" fmla="*/ 158 w 304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4" h="492">
                  <a:moveTo>
                    <a:pt x="260" y="129"/>
                  </a:moveTo>
                  <a:lnTo>
                    <a:pt x="260" y="129"/>
                  </a:lnTo>
                  <a:cubicBezTo>
                    <a:pt x="260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6" y="247"/>
                  </a:lnTo>
                  <a:cubicBezTo>
                    <a:pt x="228" y="247"/>
                    <a:pt x="260" y="208"/>
                    <a:pt x="260" y="161"/>
                  </a:cubicBezTo>
                  <a:lnTo>
                    <a:pt x="260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4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4" y="66"/>
                    <a:pt x="304" y="128"/>
                  </a:cubicBezTo>
                  <a:lnTo>
                    <a:pt x="304" y="162"/>
                  </a:lnTo>
                  <a:cubicBezTo>
                    <a:pt x="304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4D4D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999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6393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112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238329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329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228184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36546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2AA58-F5C1-4544-B452-0F1F293899E6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646734F6-D18D-434B-9151-C37DC84E4FA0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64ED6-8508-244C-883B-039BA70BEC2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CB802-5F61-A64A-A4C6-BF920DB979C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41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83823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268982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27529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52520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5561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7046347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83823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268982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27529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4152520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5561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7046347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26D05-A0F4-F445-B0DA-7F7BDAEBBE7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8D618C8-BBF4-9C4B-BACD-8CFDA4FD6847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AE70D-459E-A149-A2B7-161FE150BED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4C8E0-8947-9649-AD1B-C520E812D10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532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97817" y="1342449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63278" y="2182524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97817" y="2892468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963278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541" y="208800"/>
            <a:ext cx="8449759" cy="96598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055992" y="135200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2521453" y="219207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055992" y="290202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21453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35080" y="1342452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300541" y="2182527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080" y="289247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300541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276904" y="134245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4742365" y="218252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276904" y="289247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65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0D18D-7CBE-BD49-91F6-29C454976882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640BA391-2F0C-3F46-9815-B8A0CE38F0FA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EF479-C924-9B4F-82BA-0BE301C9CCE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2510-B479-7C41-A989-06E8B6297DA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670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54143"/>
            <a:ext cx="6858000" cy="924791"/>
          </a:xfrm>
          <a:effectLst/>
        </p:spPr>
        <p:txBody>
          <a:bodyPr anchor="b">
            <a:noAutofit/>
          </a:bodyPr>
          <a:lstStyle>
            <a:lvl1pPr algn="ctr">
              <a:defRPr sz="4000" spc="-1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4820"/>
            <a:ext cx="6858000" cy="448856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85F74-9F3B-9043-A5A4-FF6C1278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655E-1D82-764E-9249-D5FE358EB296}" type="datetime1">
              <a:rPr lang="fi-FI" smtClean="0"/>
              <a:t>26.5.2020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4231-8993-4445-8556-94BE5E53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66C02-38D4-6B4F-9D9A-7862F9D0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8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67776"/>
            <a:ext cx="6858000" cy="748145"/>
          </a:xfrm>
          <a:effectLst/>
        </p:spPr>
        <p:txBody>
          <a:bodyPr anchor="t" anchorCtr="0">
            <a:noAutofit/>
          </a:bodyPr>
          <a:lstStyle>
            <a:lvl1pPr algn="ctr">
              <a:defRPr sz="4000" spc="-1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Kirjoita esityksen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spc="-50" baseline="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Lisätiedot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8722" y="1377744"/>
            <a:ext cx="6026556" cy="1102097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08D34EFE-E883-3E4A-B42D-A21FB29C38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C0DA3B-29D2-D642-B298-60BBAD80FB15}" type="datetime1">
              <a:rPr lang="fi-FI" smtClean="0"/>
              <a:t>26.5.2020</a:t>
            </a:fld>
            <a:endParaRPr lang="fi-FI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E38F7289-28C6-F749-B3A8-12110C3CE4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BA3D083-FE50-894C-8276-A747B70E72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98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934003" y="373064"/>
            <a:ext cx="3275995" cy="327599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err="1"/>
              <a:t>Liitä</a:t>
            </a:r>
            <a:r>
              <a:rPr lang="en-US"/>
              <a:t> </a:t>
            </a:r>
            <a:r>
              <a:rPr lang="en-US" err="1"/>
              <a:t>iso</a:t>
            </a:r>
            <a:r>
              <a:rPr lang="en-US"/>
              <a:t> </a:t>
            </a:r>
            <a:r>
              <a:rPr lang="en-US" err="1"/>
              <a:t>ikoni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  <a:p>
            <a:r>
              <a:rPr lang="en-US" err="1"/>
              <a:t>Muotoile</a:t>
            </a:r>
            <a:r>
              <a:rPr lang="en-US"/>
              <a:t> </a:t>
            </a:r>
            <a:r>
              <a:rPr lang="en-US" err="1"/>
              <a:t>muotoa</a:t>
            </a:r>
            <a:r>
              <a:rPr lang="en-US"/>
              <a:t> </a:t>
            </a:r>
            <a:r>
              <a:rPr lang="en-US" err="1"/>
              <a:t>toiminnan</a:t>
            </a:r>
            <a:r>
              <a:rPr lang="en-US"/>
              <a:t> </a:t>
            </a:r>
            <a:r>
              <a:rPr lang="en-US" err="1"/>
              <a:t>kautta</a:t>
            </a:r>
            <a:r>
              <a:rPr lang="en-US"/>
              <a:t>, </a:t>
            </a:r>
            <a:r>
              <a:rPr lang="en-US" err="1"/>
              <a:t>valitsemalla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- tai </a:t>
            </a:r>
            <a:r>
              <a:rPr lang="en-US" err="1"/>
              <a:t>pintakuviotäyttö</a:t>
            </a:r>
            <a:endParaRPr lang="en-US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450851" y="3626804"/>
            <a:ext cx="8242300" cy="788753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451195" y="4443413"/>
            <a:ext cx="8238477" cy="540792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11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000" spc="-5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9E25D-554B-3B48-AED7-1C5FF3B914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66D577-E023-FD47-B187-D831FDA9E6B0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06F2-9AF1-D94C-B61D-A1591968934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A555E-338A-114B-AAED-38522ACBA0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062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462776" y="3560777"/>
            <a:ext cx="8242300" cy="601375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</a:defRPr>
            </a:lvl1pPr>
          </a:lstStyle>
          <a:p>
            <a:r>
              <a:rPr lang="fi-FI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6948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err="1"/>
              <a:t>Nimi</a:t>
            </a:r>
            <a:r>
              <a:rPr lang="en-US"/>
              <a:t>/</a:t>
            </a:r>
            <a:r>
              <a:rPr lang="en-US" err="1"/>
              <a:t>nimet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989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err="1"/>
              <a:t>Nimi</a:t>
            </a:r>
            <a:r>
              <a:rPr lang="en-US"/>
              <a:t>/</a:t>
            </a:r>
            <a:r>
              <a:rPr lang="en-US" err="1"/>
              <a:t>nimet</a:t>
            </a:r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249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err="1"/>
              <a:t>Nimi</a:t>
            </a:r>
            <a:r>
              <a:rPr lang="en-US"/>
              <a:t>/</a:t>
            </a:r>
            <a:r>
              <a:rPr lang="en-US" err="1"/>
              <a:t>nimet</a:t>
            </a:r>
            <a:endParaRPr lang="en-US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042002" y="373064"/>
            <a:ext cx="3059996" cy="3059999"/>
          </a:xfr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 err="1"/>
              <a:t>Liitä</a:t>
            </a:r>
            <a:r>
              <a:rPr lang="en-US"/>
              <a:t> </a:t>
            </a:r>
            <a:r>
              <a:rPr lang="en-US" err="1"/>
              <a:t>iso</a:t>
            </a:r>
            <a:r>
              <a:rPr lang="en-US"/>
              <a:t> </a:t>
            </a:r>
            <a:r>
              <a:rPr lang="en-US" err="1"/>
              <a:t>ikoni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  <a:p>
            <a:r>
              <a:rPr lang="en-US" err="1"/>
              <a:t>Muotoile</a:t>
            </a:r>
            <a:r>
              <a:rPr lang="en-US"/>
              <a:t> </a:t>
            </a:r>
            <a:r>
              <a:rPr lang="en-US" err="1"/>
              <a:t>muotoa</a:t>
            </a:r>
            <a:r>
              <a:rPr lang="en-US"/>
              <a:t> </a:t>
            </a:r>
            <a:r>
              <a:rPr lang="en-US" err="1"/>
              <a:t>toiminnan</a:t>
            </a:r>
            <a:r>
              <a:rPr lang="en-US"/>
              <a:t> </a:t>
            </a:r>
            <a:r>
              <a:rPr lang="en-US" err="1"/>
              <a:t>kautta</a:t>
            </a:r>
            <a:r>
              <a:rPr lang="en-US"/>
              <a:t>, </a:t>
            </a:r>
            <a:r>
              <a:rPr lang="en-US" err="1"/>
              <a:t>valitsemalla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- tai </a:t>
            </a:r>
            <a:r>
              <a:rPr lang="en-US" err="1"/>
              <a:t>pintakuviotäyttö</a:t>
            </a:r>
            <a:endParaRPr lang="en-US"/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93D7D-EEF9-9C47-9669-B4CD4C27582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AD0FF2-1D25-BE40-8B29-8332D4ADBB96}" type="datetime1">
              <a:rPr lang="fi-FI" smtClean="0"/>
              <a:t>26.5.2020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D6082-AAF8-8849-9C14-44FDD59CC6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C6E9-E1E7-8D46-A6C0-FD1B08DEFA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746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4815"/>
            <a:ext cx="6858000" cy="1413761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92544"/>
            <a:ext cx="6858000" cy="443816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91D04B8-072B-7A4B-8DD2-9932E2491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1ABE96-39AD-E247-9950-F1E2C6CD532F}" type="datetime1">
              <a:rPr lang="fi-FI" smtClean="0"/>
              <a:t>26.5.2020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850B64-3E82-9C40-9109-73DDE872A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210A9D-3438-D946-99D8-E88BBD12E4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54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8150"/>
            <a:ext cx="6858000" cy="1413761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0A6D9FB-CC1F-1346-B62A-B661E1C759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51A088E-F13A-EE47-8AFC-8285EFF70BC9}" type="datetime1">
              <a:rPr lang="fi-FI" smtClean="0"/>
              <a:t>26.5.2020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C29CAFE-8AD3-DC46-8AED-CDC1CB4989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17A0613-8882-C54D-B0D0-E71F55AA09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22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2"/>
            <a:ext cx="3997746" cy="3401839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43BB0-E071-694A-9344-B4418F9C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FB7D-5E3B-5845-8238-AFE780285B01}" type="datetime1">
              <a:rPr lang="fi-FI" smtClean="0"/>
              <a:t>26.5.2020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357D88-EA4C-5F4E-8F2A-9798C1DC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CCF1A-940B-7844-8D7D-0506893A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55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157" y="1250398"/>
            <a:ext cx="4140000" cy="576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lIns="72000" tIns="360000" rIns="72000" bIns="72000" anchor="t">
            <a:noAutofit/>
          </a:bodyPr>
          <a:lstStyle>
            <a:lvl1pPr algn="l">
              <a:defRPr sz="35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Välikansi</a:t>
            </a:r>
            <a:endParaRPr lang="en-US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428F73B-8441-564F-9BF2-60AD33F2D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1DA8A0-6509-A84A-813A-1DE96461AB9D}" type="datetime1">
              <a:rPr lang="fi-FI" smtClean="0"/>
              <a:t>26.5.2020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DB689A-9543-4B4E-B72C-4D9752684D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F0CF8B-E8BC-7F45-BC72-BB8E036995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685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1528762" y="1117674"/>
            <a:ext cx="6086475" cy="1412875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25750"/>
            <a:ext cx="6858000" cy="748145"/>
          </a:xfrm>
          <a:effectLst>
            <a:outerShdw blurRad="88900" dist="508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Kirjoita esityksen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Lisätiedot</a:t>
            </a:r>
            <a:endParaRPr lang="en-US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03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2"/>
            <a:ext cx="8004596" cy="3401839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70A0F18D-5977-44A8-B25B-A414F2D3B94C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86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2"/>
            <a:ext cx="3997746" cy="3401839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4396279A-3525-4527-858D-CD4D2DA0AD24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133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/>
              <a:t>Kirjoita sisällysluettelon otsikko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2"/>
            <a:ext cx="8004596" cy="3401839"/>
          </a:xfrm>
        </p:spPr>
        <p:txBody>
          <a:bodyPr>
            <a:noAutofit/>
          </a:bodyPr>
          <a:lstStyle>
            <a:lvl1pPr marL="533400" indent="-533400">
              <a:buClr>
                <a:schemeClr val="tx1"/>
              </a:buClr>
              <a:buFont typeface="+mj-lt"/>
              <a:buAutoNum type="arabicPeriod"/>
              <a:defRPr sz="1800" spc="-50">
                <a:solidFill>
                  <a:schemeClr val="tx1"/>
                </a:solidFill>
              </a:defRPr>
            </a:lvl1pPr>
            <a:lvl2pPr marL="1252538" indent="-534988">
              <a:buFont typeface="+mj-lt"/>
              <a:buAutoNum type="arabicPeriod"/>
              <a:defRPr sz="1800" spc="-50"/>
            </a:lvl2pPr>
            <a:lvl3pPr marL="1970088" indent="-536575">
              <a:buFont typeface="+mj-lt"/>
              <a:buAutoNum type="arabicPeriod"/>
              <a:defRPr sz="1800" spc="-50"/>
            </a:lvl3pPr>
            <a:lvl4pPr marL="1970088" indent="-536575">
              <a:buFont typeface="+mj-lt"/>
              <a:buAutoNum type="arabicPeriod"/>
              <a:defRPr sz="1800" spc="-50"/>
            </a:lvl4pPr>
            <a:lvl5pPr marL="1970088" indent="-536575">
              <a:buFont typeface="+mj-lt"/>
              <a:buAutoNum type="arabicPeriod"/>
              <a:defRPr sz="1800" spc="-50"/>
            </a:lvl5pPr>
            <a:lvl6pPr marL="2151063" indent="-717550">
              <a:buFont typeface="+mj-lt"/>
              <a:buAutoNum type="arabicPeriod"/>
              <a:defRPr sz="1800"/>
            </a:lvl6pPr>
            <a:lvl7pPr marL="2151063" indent="-717550">
              <a:buFont typeface="+mj-lt"/>
              <a:buAutoNum type="arabicPeriod"/>
              <a:defRPr sz="1800"/>
            </a:lvl7pPr>
            <a:lvl8pPr marL="2151063" indent="-717550">
              <a:buFont typeface="+mj-lt"/>
              <a:buAutoNum type="arabicPeriod"/>
              <a:defRPr sz="1800"/>
            </a:lvl8pPr>
            <a:lvl9pPr marL="2151063" indent="-717550">
              <a:buFont typeface="+mj-lt"/>
              <a:buAutoNum type="arabicPeriod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C432-5A85-4347-B58C-92BCB6453C15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62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2E23-E214-4B95-9CA2-D5F04ADD18FC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859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968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DC3E-96C4-466B-B7F0-7CF7B9450BE7}" type="datetime1">
              <a:rPr lang="fi-FI" smtClean="0"/>
              <a:t>26.5.2020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635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45772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45772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5AB-372E-49A1-8462-F33C61D370A5}" type="datetime1">
              <a:rPr lang="fi-FI" smtClean="0"/>
              <a:t>26.5.2020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97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CBD4-BAFD-4BF4-80DA-7E86209339C5}" type="datetime1">
              <a:rPr lang="fi-FI" smtClean="0"/>
              <a:t>26.5.2020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45772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45772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10754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62475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155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FEE-ECCB-46E7-9BF4-674A39FEF3E4}" type="datetime1">
              <a:rPr lang="fi-FI" smtClean="0"/>
              <a:t>26.5.2020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45772"/>
            <a:ext cx="396000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4452"/>
            <a:ext cx="3960000" cy="276344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1199" y="1245772"/>
            <a:ext cx="396000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561199" y="1874452"/>
            <a:ext cx="3960000" cy="276344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79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/>
              <a:t>Kirjoita sisällysluettelon otsikko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2"/>
            <a:ext cx="8004596" cy="3401839"/>
          </a:xfrm>
        </p:spPr>
        <p:txBody>
          <a:bodyPr>
            <a:noAutofit/>
          </a:bodyPr>
          <a:lstStyle>
            <a:lvl1pPr marL="533400" indent="-533400">
              <a:buClr>
                <a:schemeClr val="tx1"/>
              </a:buClr>
              <a:buFont typeface="+mj-lt"/>
              <a:buAutoNum type="arabicPeriod"/>
              <a:defRPr sz="1800" spc="-50">
                <a:solidFill>
                  <a:schemeClr val="tx1"/>
                </a:solidFill>
              </a:defRPr>
            </a:lvl1pPr>
            <a:lvl2pPr marL="1252538" indent="-534988">
              <a:buFont typeface="+mj-lt"/>
              <a:buAutoNum type="arabicPeriod"/>
              <a:defRPr sz="1800" spc="-50"/>
            </a:lvl2pPr>
            <a:lvl3pPr marL="1970088" indent="-536575">
              <a:buFont typeface="+mj-lt"/>
              <a:buAutoNum type="arabicPeriod"/>
              <a:defRPr sz="1800" spc="-50"/>
            </a:lvl3pPr>
            <a:lvl4pPr marL="1970088" indent="-536575">
              <a:buFont typeface="+mj-lt"/>
              <a:buAutoNum type="arabicPeriod"/>
              <a:defRPr sz="1800" spc="-50"/>
            </a:lvl4pPr>
            <a:lvl5pPr marL="1970088" indent="-536575">
              <a:buFont typeface="+mj-lt"/>
              <a:buAutoNum type="arabicPeriod"/>
              <a:defRPr sz="1800" spc="-50"/>
            </a:lvl5pPr>
            <a:lvl6pPr marL="2151063" indent="-717550">
              <a:buFont typeface="+mj-lt"/>
              <a:buAutoNum type="arabicPeriod"/>
              <a:defRPr sz="1800"/>
            </a:lvl6pPr>
            <a:lvl7pPr marL="2151063" indent="-717550">
              <a:buFont typeface="+mj-lt"/>
              <a:buAutoNum type="arabicPeriod"/>
              <a:defRPr sz="1800"/>
            </a:lvl7pPr>
            <a:lvl8pPr marL="2151063" indent="-717550">
              <a:buFont typeface="+mj-lt"/>
              <a:buAutoNum type="arabicPeriod"/>
              <a:defRPr sz="1800"/>
            </a:lvl8pPr>
            <a:lvl9pPr marL="2151063" indent="-717550">
              <a:buFont typeface="+mj-lt"/>
              <a:buAutoNum type="arabicPeriod"/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77A96-6674-154B-9F2B-75147AD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6FD9-B6C8-1248-B3A5-C9D1A3973779}" type="datetime1">
              <a:rPr lang="fi-FI" smtClean="0"/>
              <a:t>26.5.2020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84DD0-D701-2346-BBF8-E6C2BA71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C34A9-AE17-7A42-840D-86EEC34C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010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7E1F-AB07-424F-A09D-E6943573EF39}" type="datetime1">
              <a:rPr lang="fi-FI" smtClean="0"/>
              <a:t>26.5.2020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000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240000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000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5958000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31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DBE53335-AD25-4464-B290-BD181BF0DFCB}" type="datetime1">
              <a:rPr lang="fi-FI" smtClean="0"/>
              <a:t>26.5.2020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11200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38481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56262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236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E3288208-F352-416C-A29A-CE253549DB93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968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0754" y="124659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10754" y="238661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10754" y="352663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063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61371050-B5DA-436E-A359-4302E71038B5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754" y="208799"/>
            <a:ext cx="8011454" cy="9684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47322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098964" y="1246591"/>
            <a:ext cx="6416386" cy="1080000"/>
          </a:xfrm>
        </p:spPr>
        <p:txBody>
          <a:bodyPr anchor="t" anchorCtr="0"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2387227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098964" y="2386496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5" y="3527132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098964" y="3526401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7817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754" y="464458"/>
            <a:ext cx="8004596" cy="4162202"/>
          </a:xfrm>
        </p:spPr>
        <p:txBody>
          <a:bodyPr/>
          <a:lstStyle>
            <a:lvl1pPr marL="0" indent="0">
              <a:buNone/>
              <a:defRPr baseline="0"/>
            </a:lvl1pPr>
            <a:lvl2pPr marL="269875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9500" indent="0">
              <a:buNone/>
              <a:defRPr/>
            </a:lvl5pPr>
          </a:lstStyle>
          <a:p>
            <a:pPr lvl="0"/>
            <a:r>
              <a:rPr lang="en-US"/>
              <a:t>Koko </a:t>
            </a:r>
            <a:r>
              <a:rPr lang="en-US" err="1"/>
              <a:t>sivun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, </a:t>
            </a:r>
            <a:r>
              <a:rPr lang="en-US" err="1"/>
              <a:t>taulukko</a:t>
            </a:r>
            <a:r>
              <a:rPr lang="en-US"/>
              <a:t>, </a:t>
            </a:r>
            <a:r>
              <a:rPr lang="en-US" err="1"/>
              <a:t>kuva</a:t>
            </a:r>
            <a:r>
              <a:rPr lang="en-US"/>
              <a:t>, </a:t>
            </a:r>
            <a:r>
              <a:rPr lang="en-US" err="1"/>
              <a:t>kaavio</a:t>
            </a:r>
            <a:r>
              <a:rPr lang="en-US"/>
              <a:t>,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B10D-98FB-42A6-8142-37614CD264CF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989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E29F3970-7A27-4DC3-9CDB-B70782484B12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9"/>
          <p:cNvCxnSpPr/>
          <p:nvPr userDrawn="1"/>
        </p:nvCxnSpPr>
        <p:spPr>
          <a:xfrm rot="5400000">
            <a:off x="3731700" y="2281292"/>
            <a:ext cx="1809156" cy="1636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845453" y="2374902"/>
            <a:ext cx="7815383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4970815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4959253" y="2306635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693098" y="2301720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693098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379359" y="1411326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24"/>
              </a:spcBef>
              <a:buFont typeface="Arial" pitchFamily="34" charset="0"/>
              <a:buNone/>
              <a:defRPr spc="-5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642737" y="1411326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379359" y="2563073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642866" y="2563073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774901" y="3813572"/>
            <a:ext cx="7797599" cy="75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231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1E49771-BDC2-4230-87AB-8BE23D154EB1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4499992" y="1321062"/>
            <a:ext cx="0" cy="3122896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566273" y="2762373"/>
            <a:ext cx="8214046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4544800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4533238" y="2708215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342961" y="2756952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342961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919025" y="1338999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5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172130" y="1338999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919025" y="2960122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172259" y="2960122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253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103B6F14-748F-4988-B258-B35DC86089E2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10754" y="1245772"/>
            <a:ext cx="4531146" cy="32677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5139268" y="1245772"/>
            <a:ext cx="3382940" cy="3382940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400" spc="-50" baseline="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799"/>
            <a:ext cx="8011454" cy="9684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92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C7DE-0C1C-4244-99E9-3935C570206F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77983" y="1242153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35152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40"/>
              </a:spcBef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67047" y="1224874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4216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56112" y="1198957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3281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995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44" y="1413111"/>
            <a:ext cx="1309273" cy="1309273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47842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Lähin konttori / konttorit</a:t>
            </a:r>
            <a:br>
              <a:rPr lang="fi-FI"/>
            </a:br>
            <a:r>
              <a:rPr lang="fi-FI"/>
              <a:t>Yhteystiedot</a:t>
            </a:r>
            <a:br>
              <a:rPr lang="fi-FI"/>
            </a:br>
            <a:r>
              <a:rPr lang="fi-FI"/>
              <a:t>Aukioloajat</a:t>
            </a:r>
            <a:br>
              <a:rPr lang="fi-FI"/>
            </a:br>
            <a:r>
              <a:rPr lang="fi-FI"/>
              <a:t>Verkkosivu</a:t>
            </a:r>
            <a:br>
              <a:rPr lang="fi-FI"/>
            </a:br>
            <a:r>
              <a:rPr lang="fi-FI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01537" y="1413111"/>
            <a:ext cx="1309575" cy="1309575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6256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3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72484-F666-0743-8059-955F5DE6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869-CE92-8042-834E-92C302918250}" type="datetime1">
              <a:rPr lang="fi-FI" smtClean="0"/>
              <a:t>26.5.2020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6500A-DB06-EF41-8EA6-357FA442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9E05C-A473-2C49-B2A5-3A52C59D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160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2283686"/>
            <a:ext cx="1080150" cy="1080150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51650" y="2284154"/>
            <a:ext cx="2376330" cy="1439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Lähin konttori / konttorit</a:t>
            </a:r>
            <a:br>
              <a:rPr lang="fi-FI"/>
            </a:br>
            <a:r>
              <a:rPr lang="fi-FI"/>
              <a:t>Yhteystiedot</a:t>
            </a:r>
            <a:br>
              <a:rPr lang="fi-FI"/>
            </a:br>
            <a:r>
              <a:rPr lang="fi-FI"/>
              <a:t>Aukioloajat</a:t>
            </a:r>
            <a:br>
              <a:rPr lang="fi-FI"/>
            </a:br>
            <a:r>
              <a:rPr lang="fi-FI"/>
              <a:t>Verkkosivu</a:t>
            </a:r>
            <a:br>
              <a:rPr lang="fi-FI"/>
            </a:br>
            <a:r>
              <a:rPr lang="fi-FI"/>
              <a:t>Muu tieto</a:t>
            </a:r>
            <a:endParaRPr lang="en-US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16160" y="113162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12200" y="1131953"/>
            <a:ext cx="2448340" cy="1151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  <a:endParaRPr lang="en-US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16160" y="242766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12200" y="2427665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  <a:endParaRPr lang="en-US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16160" y="372398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12200" y="3723846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</a:t>
            </a:r>
            <a:br>
              <a:rPr lang="fi-FI"/>
            </a:br>
            <a:r>
              <a:rPr lang="fi-FI"/>
              <a:t>Sähköposti@op.fi</a:t>
            </a:r>
            <a:br>
              <a:rPr lang="fi-FI"/>
            </a:br>
            <a:r>
              <a:rPr lang="fi-FI"/>
              <a:t>+358 XX XXX XXXX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778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599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DD44-E449-4EC1-BF67-1142AE2EF510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6393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112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238329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329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228184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36546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241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B3AAFA57-9341-4C10-A788-09F2F39A001C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83823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268982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27529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52520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5561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7046347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83823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268982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27529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4152520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5561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7046347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427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96A8-2041-4138-9F64-0827CABA9D2F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97817" y="1342449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63278" y="2182524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97817" y="2892468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963278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541" y="208800"/>
            <a:ext cx="8449759" cy="96598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055992" y="135200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2521453" y="219207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055992" y="290202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21453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35080" y="1342452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300541" y="2182527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080" y="289247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300541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276904" y="134245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4742365" y="218252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276904" y="289247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65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1308485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54143"/>
            <a:ext cx="6858000" cy="924791"/>
          </a:xfrm>
          <a:effectLst/>
        </p:spPr>
        <p:txBody>
          <a:bodyPr anchor="b">
            <a:noAutofit/>
          </a:bodyPr>
          <a:lstStyle>
            <a:lvl1pPr algn="ctr">
              <a:defRPr sz="4000" spc="-1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4820"/>
            <a:ext cx="6858000" cy="448856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2727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67776"/>
            <a:ext cx="6858000" cy="748145"/>
          </a:xfrm>
          <a:effectLst/>
        </p:spPr>
        <p:txBody>
          <a:bodyPr anchor="t" anchorCtr="0">
            <a:noAutofit/>
          </a:bodyPr>
          <a:lstStyle>
            <a:lvl1pPr algn="ctr">
              <a:defRPr sz="4000" spc="-1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Kirjoita esityksen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spc="-50" baseline="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Lisätiedot</a:t>
            </a:r>
            <a:endParaRPr lang="en-US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8722" y="1377744"/>
            <a:ext cx="6026556" cy="1102097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pc="-50" baseline="0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02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934003" y="373064"/>
            <a:ext cx="3275995" cy="327599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err="1"/>
              <a:t>Liitä</a:t>
            </a:r>
            <a:r>
              <a:rPr lang="en-US"/>
              <a:t> </a:t>
            </a:r>
            <a:r>
              <a:rPr lang="en-US" err="1"/>
              <a:t>iso</a:t>
            </a:r>
            <a:r>
              <a:rPr lang="en-US"/>
              <a:t> </a:t>
            </a:r>
            <a:r>
              <a:rPr lang="en-US" err="1"/>
              <a:t>ikoni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  <a:p>
            <a:r>
              <a:rPr lang="en-US" err="1"/>
              <a:t>Muotoile</a:t>
            </a:r>
            <a:r>
              <a:rPr lang="en-US"/>
              <a:t> </a:t>
            </a:r>
            <a:r>
              <a:rPr lang="en-US" err="1"/>
              <a:t>muotoa</a:t>
            </a:r>
            <a:r>
              <a:rPr lang="en-US"/>
              <a:t> </a:t>
            </a:r>
            <a:r>
              <a:rPr lang="en-US" err="1"/>
              <a:t>toiminnan</a:t>
            </a:r>
            <a:r>
              <a:rPr lang="en-US"/>
              <a:t> </a:t>
            </a:r>
            <a:r>
              <a:rPr lang="en-US" err="1"/>
              <a:t>kautta</a:t>
            </a:r>
            <a:r>
              <a:rPr lang="en-US"/>
              <a:t>, </a:t>
            </a:r>
            <a:r>
              <a:rPr lang="en-US" err="1"/>
              <a:t>valitsemalla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- tai </a:t>
            </a:r>
            <a:r>
              <a:rPr lang="en-US" err="1"/>
              <a:t>pintakuviotäyttö</a:t>
            </a:r>
            <a:endParaRPr lang="en-US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450851" y="3626804"/>
            <a:ext cx="8242300" cy="788753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451195" y="4443413"/>
            <a:ext cx="8238477" cy="540792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11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000" spc="-5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874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462776" y="3560777"/>
            <a:ext cx="8242300" cy="601375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</a:defRPr>
            </a:lvl1pPr>
          </a:lstStyle>
          <a:p>
            <a:r>
              <a:rPr lang="fi-FI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6948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err="1"/>
              <a:t>Nimi</a:t>
            </a:r>
            <a:r>
              <a:rPr lang="en-US"/>
              <a:t>/</a:t>
            </a:r>
            <a:r>
              <a:rPr lang="en-US" err="1"/>
              <a:t>nimet</a:t>
            </a:r>
            <a:endParaRPr lang="en-US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989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err="1"/>
              <a:t>Nimi</a:t>
            </a:r>
            <a:r>
              <a:rPr lang="en-US"/>
              <a:t>/</a:t>
            </a:r>
            <a:r>
              <a:rPr lang="en-US" err="1"/>
              <a:t>nimet</a:t>
            </a:r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249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err="1"/>
              <a:t>Nimi</a:t>
            </a:r>
            <a:r>
              <a:rPr lang="en-US"/>
              <a:t>/</a:t>
            </a:r>
            <a:r>
              <a:rPr lang="en-US" err="1"/>
              <a:t>nimet</a:t>
            </a:r>
            <a:endParaRPr lang="en-US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042002" y="373064"/>
            <a:ext cx="3059996" cy="3059999"/>
          </a:xfr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 err="1"/>
              <a:t>Liitä</a:t>
            </a:r>
            <a:r>
              <a:rPr lang="en-US"/>
              <a:t> </a:t>
            </a:r>
            <a:r>
              <a:rPr lang="en-US" err="1"/>
              <a:t>iso</a:t>
            </a:r>
            <a:r>
              <a:rPr lang="en-US"/>
              <a:t> </a:t>
            </a:r>
            <a:r>
              <a:rPr lang="en-US" err="1"/>
              <a:t>ikoni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  <a:p>
            <a:r>
              <a:rPr lang="en-US" err="1"/>
              <a:t>Muotoile</a:t>
            </a:r>
            <a:r>
              <a:rPr lang="en-US"/>
              <a:t> </a:t>
            </a:r>
            <a:r>
              <a:rPr lang="en-US" err="1"/>
              <a:t>muotoa</a:t>
            </a:r>
            <a:r>
              <a:rPr lang="en-US"/>
              <a:t> </a:t>
            </a:r>
            <a:r>
              <a:rPr lang="en-US" err="1"/>
              <a:t>toiminnan</a:t>
            </a:r>
            <a:r>
              <a:rPr lang="en-US"/>
              <a:t> </a:t>
            </a:r>
            <a:r>
              <a:rPr lang="en-US" err="1"/>
              <a:t>kautta</a:t>
            </a:r>
            <a:r>
              <a:rPr lang="en-US"/>
              <a:t>, </a:t>
            </a:r>
            <a:r>
              <a:rPr lang="en-US" err="1"/>
              <a:t>valitsemalla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- tai </a:t>
            </a:r>
            <a:r>
              <a:rPr lang="en-US" err="1"/>
              <a:t>pintakuviotäyttö</a:t>
            </a:r>
            <a:endParaRPr lang="en-US"/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347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4815"/>
            <a:ext cx="6858000" cy="1413761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92544"/>
            <a:ext cx="6858000" cy="443816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667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8150"/>
            <a:ext cx="6858000" cy="1413761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58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968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804391-2771-E148-BEE7-D31D4E0A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9E38-10E5-F044-820F-82321B193189}" type="datetime1">
              <a:rPr lang="fi-FI" smtClean="0"/>
              <a:t>26.5.2020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D8E34C-C8CD-094E-87A8-029B87B1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DBBD15-5FF0-BE41-AF49-412F0ECB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365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157" y="1250398"/>
            <a:ext cx="4140000" cy="576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lIns="72000" tIns="360000" rIns="72000" bIns="72000" anchor="t">
            <a:noAutofit/>
          </a:bodyPr>
          <a:lstStyle>
            <a:lvl1pPr algn="l">
              <a:defRPr sz="35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Välikansi</a:t>
            </a:r>
            <a:endParaRPr lang="en-US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87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1528763" y="1117675"/>
            <a:ext cx="6086475" cy="1412875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25751"/>
            <a:ext cx="6858000" cy="748145"/>
          </a:xfrm>
          <a:effectLst>
            <a:outerShdw blurRad="88900" dist="508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7" name="Confidentiality">
            <a:extLst>
              <a:ext uri="{FF2B5EF4-FFF2-40B4-BE49-F238E27FC236}">
                <a16:creationId xmlns:a16="http://schemas.microsoft.com/office/drawing/2014/main" id="{3F1FF3F2-70F4-4CEE-8589-BD03116F529C}"/>
              </a:ext>
            </a:extLst>
          </p:cNvPr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bg1"/>
                </a:solidFill>
                <a:latin typeface="OP Chevin Pro Light" pitchFamily="34" charset="0"/>
              </a:rPr>
              <a:t>© OP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CCEB4F-2687-4915-85AB-E57A1DB2C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bg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92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3"/>
            <a:ext cx="8004596" cy="3401839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-10" baseline="0"/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37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3"/>
            <a:ext cx="3997746" cy="3401839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E65326-D5D9-4020-B151-76B1C978A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693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Kirjoita sisällysluettelon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46593"/>
            <a:ext cx="8004596" cy="3401839"/>
          </a:xfrm>
        </p:spPr>
        <p:txBody>
          <a:bodyPr>
            <a:noAutofit/>
          </a:bodyPr>
          <a:lstStyle>
            <a:lvl1pPr marL="533387" indent="-533387">
              <a:buClr>
                <a:schemeClr val="tx1"/>
              </a:buClr>
              <a:buFont typeface="+mj-lt"/>
              <a:buAutoNum type="arabicPeriod"/>
              <a:defRPr sz="1800" spc="-50">
                <a:solidFill>
                  <a:schemeClr val="tx1"/>
                </a:solidFill>
              </a:defRPr>
            </a:lvl1pPr>
            <a:lvl2pPr marL="1252507" indent="-534975">
              <a:buFont typeface="+mj-lt"/>
              <a:buAutoNum type="arabicPeriod"/>
              <a:defRPr sz="1800" spc="-50"/>
            </a:lvl2pPr>
            <a:lvl3pPr marL="1970039" indent="-536561">
              <a:buFont typeface="+mj-lt"/>
              <a:buAutoNum type="arabicPeriod"/>
              <a:defRPr sz="1800" spc="-50"/>
            </a:lvl3pPr>
            <a:lvl4pPr marL="1970039" indent="-536561">
              <a:buFont typeface="+mj-lt"/>
              <a:buAutoNum type="arabicPeriod"/>
              <a:defRPr sz="1800" spc="-50"/>
            </a:lvl4pPr>
            <a:lvl5pPr marL="1970039" indent="-536561">
              <a:buFont typeface="+mj-lt"/>
              <a:buAutoNum type="arabicPeriod"/>
              <a:defRPr sz="1800" spc="-50"/>
            </a:lvl5pPr>
            <a:lvl6pPr marL="2151009" indent="-717532">
              <a:buFont typeface="+mj-lt"/>
              <a:buAutoNum type="arabicPeriod"/>
              <a:defRPr sz="1800"/>
            </a:lvl6pPr>
            <a:lvl7pPr marL="2151009" indent="-717532">
              <a:buFont typeface="+mj-lt"/>
              <a:buAutoNum type="arabicPeriod"/>
              <a:defRPr sz="1800"/>
            </a:lvl7pPr>
            <a:lvl8pPr marL="2151009" indent="-717532">
              <a:buFont typeface="+mj-lt"/>
              <a:buAutoNum type="arabicPeriod"/>
              <a:defRPr sz="1800"/>
            </a:lvl8pPr>
            <a:lvl9pPr marL="2151009" indent="-717532">
              <a:buFont typeface="+mj-lt"/>
              <a:buAutoNum type="arabicPeriod"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D32DE8-5C4F-483E-809E-4BD47094E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37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BD4FA-9FF8-41BC-9ECD-8C06E4644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789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968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093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45772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45772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25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7820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45772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45772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10754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62475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86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45772"/>
            <a:ext cx="396000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4453"/>
            <a:ext cx="3960000" cy="276344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1199" y="1245772"/>
            <a:ext cx="396000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561199" y="1874453"/>
            <a:ext cx="3960000" cy="276344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754" y="207820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6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45772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45772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493B29-AC0B-DB47-800E-F6AABC4C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63C-AC40-444D-AA67-BA35E446C8DD}" type="datetime1">
              <a:rPr lang="fi-FI" smtClean="0"/>
              <a:t>26.5.2020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67D374-B4F2-B343-8ABB-ABC47B4F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F9127F-1E32-7941-9777-8A823189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44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000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240000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000" y="1245772"/>
            <a:ext cx="2556000" cy="619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5958000" y="1875772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7820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52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7820"/>
            <a:ext cx="8011454" cy="96968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11200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38481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56262" y="1245772"/>
            <a:ext cx="2556000" cy="3420000"/>
          </a:xfr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60D2412-9B24-4322-AD13-452EBF169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787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968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0754" y="124659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10754" y="238661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10754" y="3526631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7E82D12-95D6-47D7-AEF8-9B70F93E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3736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754" y="208799"/>
            <a:ext cx="8011454" cy="9684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47322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098965" y="1246591"/>
            <a:ext cx="6416386" cy="1080000"/>
          </a:xfrm>
        </p:spPr>
        <p:txBody>
          <a:bodyPr anchor="t" anchorCtr="0">
            <a:noAutofit/>
          </a:bodyPr>
          <a:lstStyle>
            <a:lvl1pPr>
              <a:buClrTx/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2387228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098965" y="2386496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5" y="3527133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098965" y="3526401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730C76-13FB-4CE6-AAAA-F0396CAF1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50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754" y="464458"/>
            <a:ext cx="8004596" cy="4162202"/>
          </a:xfrm>
        </p:spPr>
        <p:txBody>
          <a:bodyPr/>
          <a:lstStyle>
            <a:lvl1pPr marL="0" indent="0">
              <a:buNone/>
              <a:defRPr baseline="0"/>
            </a:lvl1pPr>
            <a:lvl2pPr marL="269868" indent="0">
              <a:buNone/>
              <a:defRPr/>
            </a:lvl2pPr>
            <a:lvl3pPr marL="539737" indent="0">
              <a:buNone/>
              <a:defRPr/>
            </a:lvl3pPr>
            <a:lvl4pPr marL="806430" indent="0">
              <a:buNone/>
              <a:defRPr/>
            </a:lvl4pPr>
            <a:lvl5pPr marL="1079473" indent="0">
              <a:buNone/>
              <a:defRPr/>
            </a:lvl5pPr>
          </a:lstStyle>
          <a:p>
            <a:pPr lvl="0"/>
            <a:r>
              <a:rPr lang="en-US" dirty="0"/>
              <a:t>Koko </a:t>
            </a:r>
            <a:r>
              <a:rPr lang="en-US" dirty="0" err="1"/>
              <a:t>sivun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taulukko</a:t>
            </a:r>
            <a:r>
              <a:rPr lang="en-US" dirty="0"/>
              <a:t>, </a:t>
            </a:r>
            <a:r>
              <a:rPr lang="en-US" dirty="0" err="1"/>
              <a:t>kuva</a:t>
            </a:r>
            <a:r>
              <a:rPr lang="en-US" dirty="0"/>
              <a:t>, </a:t>
            </a:r>
            <a:r>
              <a:rPr lang="en-US" dirty="0" err="1"/>
              <a:t>kaavio</a:t>
            </a:r>
            <a:r>
              <a:rPr lang="en-US" dirty="0"/>
              <a:t>,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028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9"/>
          <p:cNvCxnSpPr/>
          <p:nvPr userDrawn="1"/>
        </p:nvCxnSpPr>
        <p:spPr>
          <a:xfrm rot="5400000">
            <a:off x="3731700" y="2281293"/>
            <a:ext cx="1809156" cy="1636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845454" y="2374903"/>
            <a:ext cx="7815383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4970816" y="1167594"/>
            <a:ext cx="652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4959254" y="2306635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693099" y="2301720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693099" y="1167594"/>
            <a:ext cx="652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379360" y="1411326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24"/>
              </a:spcBef>
              <a:buFont typeface="Arial" pitchFamily="34" charset="0"/>
              <a:buNone/>
              <a:defRPr spc="-5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642738" y="1411326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379360" y="2563073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642867" y="2563073"/>
            <a:ext cx="2940923" cy="675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774902" y="3813573"/>
            <a:ext cx="7797599" cy="75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0DE583B-96E8-4AF5-B83E-EDF3BBA66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122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4499992" y="1321062"/>
            <a:ext cx="0" cy="3122896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566273" y="2762374"/>
            <a:ext cx="8214046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4544801" y="1185507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4533239" y="270821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342962" y="2756953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342962" y="1185507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baseline="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919026" y="1338999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5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172130" y="1338999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919026" y="2960123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172259" y="2960123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B2420F7-3A09-4415-AE19-16E149BD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9299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10754" y="1245772"/>
            <a:ext cx="4531146" cy="32677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50" baseline="0"/>
            </a:lvl1pPr>
            <a:lvl2pPr>
              <a:defRPr spc="-50" baseline="0"/>
            </a:lvl2pPr>
            <a:lvl3pPr>
              <a:defRPr spc="-50" baseline="0"/>
            </a:lvl3pPr>
            <a:lvl4pPr>
              <a:defRPr spc="-50" baseline="0"/>
            </a:lvl4pPr>
            <a:lvl5pPr>
              <a:defRPr spc="-50"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5139268" y="1245772"/>
            <a:ext cx="3382940" cy="3382940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400" spc="-50" baseline="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799"/>
            <a:ext cx="8011454" cy="968400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D259B9-FA8C-4A4B-858E-D19698872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8819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77983" y="1242153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35152" y="3165807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40"/>
              </a:spcBef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67047" y="1224874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4216" y="3165807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56112" y="1198957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3281" y="3165807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5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45" y="1413112"/>
            <a:ext cx="1309273" cy="1309273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47842" y="3003798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1" indent="0">
              <a:buFontTx/>
              <a:buNone/>
              <a:defRPr/>
            </a:lvl2pPr>
            <a:lvl3pPr marL="541324" indent="0">
              <a:buFontTx/>
              <a:buNone/>
              <a:defRPr/>
            </a:lvl3pPr>
            <a:lvl4pPr marL="804843" indent="0">
              <a:buFontTx/>
              <a:buNone/>
              <a:defRPr/>
            </a:lvl4pPr>
            <a:lvl5pPr marL="1081060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01537" y="1413112"/>
            <a:ext cx="1309575" cy="1309575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6256" y="3003798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1" indent="0">
              <a:buFontTx/>
              <a:buNone/>
              <a:defRPr/>
            </a:lvl2pPr>
            <a:lvl3pPr marL="541324" indent="0">
              <a:buFontTx/>
              <a:buNone/>
              <a:defRPr/>
            </a:lvl3pPr>
            <a:lvl4pPr marL="804843" indent="0">
              <a:buFontTx/>
              <a:buNone/>
              <a:defRPr/>
            </a:lvl4pPr>
            <a:lvl5pPr marL="1081060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99BEF7-B2A8-4537-B6EF-55DEBE119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36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45772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45772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10754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62475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69F95-D0AB-634C-8CAA-F13400F4CE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03FB70-94BD-2B41-8254-26B3F0A9F2B4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FD55E-F9DC-6444-B5D9-9E311077AD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A84A3-8FCD-4D4D-8913-33F088B225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9461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2283686"/>
            <a:ext cx="1080150" cy="1080150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51650" y="2284155"/>
            <a:ext cx="2376330" cy="1439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1" indent="0">
              <a:buFontTx/>
              <a:buNone/>
              <a:defRPr/>
            </a:lvl2pPr>
            <a:lvl3pPr marL="541324" indent="0">
              <a:buFontTx/>
              <a:buNone/>
              <a:defRPr/>
            </a:lvl3pPr>
            <a:lvl4pPr marL="804843" indent="0">
              <a:buFontTx/>
              <a:buNone/>
              <a:defRPr/>
            </a:lvl4pPr>
            <a:lvl5pPr marL="1081060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  <a:endParaRPr lang="en-US" dirty="0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16161" y="1131626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12201" y="1131954"/>
            <a:ext cx="2448340" cy="1151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1" indent="0">
              <a:buFontTx/>
              <a:buNone/>
              <a:defRPr/>
            </a:lvl2pPr>
            <a:lvl3pPr marL="541324" indent="0">
              <a:buFontTx/>
              <a:buNone/>
              <a:defRPr/>
            </a:lvl3pPr>
            <a:lvl4pPr marL="804843" indent="0">
              <a:buFontTx/>
              <a:buNone/>
              <a:defRPr/>
            </a:lvl4pPr>
            <a:lvl5pPr marL="1081060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16161" y="2427666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12201" y="2427666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1" indent="0">
              <a:buFontTx/>
              <a:buNone/>
              <a:defRPr/>
            </a:lvl2pPr>
            <a:lvl3pPr marL="541324" indent="0">
              <a:buFontTx/>
              <a:buNone/>
              <a:defRPr/>
            </a:lvl3pPr>
            <a:lvl4pPr marL="804843" indent="0">
              <a:buFontTx/>
              <a:buNone/>
              <a:defRPr/>
            </a:lvl4pPr>
            <a:lvl5pPr marL="1081060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16161" y="3723986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12201" y="3723846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1" indent="0">
              <a:buFontTx/>
              <a:buNone/>
              <a:defRPr/>
            </a:lvl2pPr>
            <a:lvl3pPr marL="541324" indent="0">
              <a:buFontTx/>
              <a:buNone/>
              <a:defRPr/>
            </a:lvl3pPr>
            <a:lvl4pPr marL="804843" indent="0">
              <a:buFontTx/>
              <a:buNone/>
              <a:defRPr/>
            </a:lvl4pPr>
            <a:lvl5pPr marL="1081060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802"/>
            <a:ext cx="8011454" cy="7788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6FF5F54-BFEB-41D4-AEF7-43951750D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88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6393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112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238329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329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228184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36546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1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pc="-50" baseline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-50" baseline="0"/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83823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268983" y="1275607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27529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52521" y="1275607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5561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7046348" y="1275607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83823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268983" y="2830700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27529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4152521" y="2830700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5561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 baseline="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7046348" y="2830700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965985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F379B94-0D7A-49D1-B9E7-EE7097D17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7942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97817" y="1342449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63279" y="2182525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97817" y="2892468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963279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542" y="208801"/>
            <a:ext cx="8449759" cy="96598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055992" y="135200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2521454" y="2192077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055992" y="290202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21454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35080" y="1342452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300542" y="2182528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080" y="289247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300542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276904" y="134245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4742366" y="2182527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276904" y="289247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66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698488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54144"/>
            <a:ext cx="6858000" cy="924791"/>
          </a:xfrm>
          <a:effectLst/>
        </p:spPr>
        <p:txBody>
          <a:bodyPr anchor="b">
            <a:noAutofit/>
          </a:bodyPr>
          <a:lstStyle>
            <a:lvl1pPr algn="ctr">
              <a:defRPr sz="4000" spc="-1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4821"/>
            <a:ext cx="6858000" cy="448856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tx1"/>
                </a:solidFill>
                <a:effectLst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8D5C8C-5E62-44CA-819F-E23CF727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6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67777"/>
            <a:ext cx="6858000" cy="748145"/>
          </a:xfrm>
          <a:effectLst/>
        </p:spPr>
        <p:txBody>
          <a:bodyPr anchor="t" anchorCtr="0">
            <a:noAutofit/>
          </a:bodyPr>
          <a:lstStyle>
            <a:lvl1pPr algn="ctr">
              <a:defRPr sz="4000" spc="-1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spc="-50" baseline="0">
                <a:solidFill>
                  <a:schemeClr val="tx1"/>
                </a:solidFill>
                <a:effectLst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8722" y="1377745"/>
            <a:ext cx="6026556" cy="1102097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sz="1800" spc="-50" baseline="0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912FD357-4B2E-4B63-A395-BDA6C0803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762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934004" y="373065"/>
            <a:ext cx="3275995" cy="3275998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iso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  <a:p>
            <a:r>
              <a:rPr lang="en-US" dirty="0" err="1"/>
              <a:t>Muotoile</a:t>
            </a:r>
            <a:r>
              <a:rPr lang="en-US" dirty="0"/>
              <a:t> </a:t>
            </a:r>
            <a:r>
              <a:rPr lang="en-US" dirty="0" err="1"/>
              <a:t>muotoa</a:t>
            </a:r>
            <a:r>
              <a:rPr lang="en-US" dirty="0"/>
              <a:t>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, </a:t>
            </a:r>
            <a:r>
              <a:rPr lang="en-US" dirty="0" err="1"/>
              <a:t>valitsemalla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- tai </a:t>
            </a:r>
            <a:r>
              <a:rPr lang="en-US" dirty="0" err="1"/>
              <a:t>pintakuviotäyttö</a:t>
            </a:r>
            <a:endParaRPr lang="en-US" dirty="0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450852" y="3626805"/>
            <a:ext cx="8242300" cy="788753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451196" y="4443413"/>
            <a:ext cx="8238477" cy="540792"/>
          </a:xfrm>
          <a:prstGeom prst="rect">
            <a:avLst/>
          </a:prstGeom>
          <a:effectLst>
            <a:outerShdw blurRad="88900" dist="50800" dir="2700000" algn="tl" rotWithShape="0">
              <a:prstClr val="black">
                <a:alpha val="11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000" spc="-50">
                <a:solidFill>
                  <a:schemeClr val="bg1"/>
                </a:solidFill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A95C1A-B36F-4C0B-8E4A-D70C53C0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bg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10" name="Confidentiality">
            <a:extLst>
              <a:ext uri="{FF2B5EF4-FFF2-40B4-BE49-F238E27FC236}">
                <a16:creationId xmlns:a16="http://schemas.microsoft.com/office/drawing/2014/main" id="{85E7444F-9C24-413C-BE44-77DECD39C0B9}"/>
              </a:ext>
            </a:extLst>
          </p:cNvPr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bg1"/>
                </a:solidFill>
                <a:latin typeface="OP Chevin Pro Light" pitchFamily="34" charset="0"/>
              </a:rPr>
              <a:t>© OP</a:t>
            </a:r>
          </a:p>
        </p:txBody>
      </p:sp>
    </p:spTree>
    <p:extLst>
      <p:ext uri="{BB962C8B-B14F-4D97-AF65-F5344CB8AC3E}">
        <p14:creationId xmlns:p14="http://schemas.microsoft.com/office/powerpoint/2010/main" val="2735677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462777" y="3560778"/>
            <a:ext cx="8242300" cy="601375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69485" y="4235659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1994" indent="0">
              <a:buNone/>
              <a:defRPr sz="1200">
                <a:solidFill>
                  <a:srgbClr val="FFFFFF"/>
                </a:solidFill>
              </a:defRPr>
            </a:lvl2pPr>
            <a:lvl3pPr marL="503987" indent="0">
              <a:buNone/>
              <a:defRPr sz="1200">
                <a:solidFill>
                  <a:srgbClr val="FFFFFF"/>
                </a:solidFill>
              </a:defRPr>
            </a:lvl3pPr>
            <a:lvl4pPr marL="755981" indent="0">
              <a:buNone/>
              <a:defRPr sz="1200">
                <a:solidFill>
                  <a:srgbClr val="FFFFFF"/>
                </a:solidFill>
              </a:defRPr>
            </a:lvl4pPr>
            <a:lvl5pPr marL="1007975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990" y="4235659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1994" indent="0">
              <a:buNone/>
              <a:defRPr sz="1200">
                <a:solidFill>
                  <a:srgbClr val="FFFFFF"/>
                </a:solidFill>
              </a:defRPr>
            </a:lvl2pPr>
            <a:lvl3pPr marL="503987" indent="0">
              <a:buNone/>
              <a:defRPr sz="1200">
                <a:solidFill>
                  <a:srgbClr val="FFFFFF"/>
                </a:solidFill>
              </a:defRPr>
            </a:lvl3pPr>
            <a:lvl4pPr marL="755981" indent="0">
              <a:buNone/>
              <a:defRPr sz="1200">
                <a:solidFill>
                  <a:srgbClr val="FFFFFF"/>
                </a:solidFill>
              </a:defRPr>
            </a:lvl4pPr>
            <a:lvl5pPr marL="1007975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2495" y="4235659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1994" indent="0">
              <a:buNone/>
              <a:defRPr sz="1200">
                <a:solidFill>
                  <a:srgbClr val="FFFFFF"/>
                </a:solidFill>
              </a:defRPr>
            </a:lvl2pPr>
            <a:lvl3pPr marL="503987" indent="0">
              <a:buNone/>
              <a:defRPr sz="1200">
                <a:solidFill>
                  <a:srgbClr val="FFFFFF"/>
                </a:solidFill>
              </a:defRPr>
            </a:lvl3pPr>
            <a:lvl4pPr marL="755981" indent="0">
              <a:buNone/>
              <a:defRPr sz="1200">
                <a:solidFill>
                  <a:srgbClr val="FFFFFF"/>
                </a:solidFill>
              </a:defRPr>
            </a:lvl4pPr>
            <a:lvl5pPr marL="1007975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042003" y="373065"/>
            <a:ext cx="3059996" cy="3059999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iso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  <a:p>
            <a:r>
              <a:rPr lang="en-US" dirty="0" err="1"/>
              <a:t>Muotoile</a:t>
            </a:r>
            <a:r>
              <a:rPr lang="en-US" dirty="0"/>
              <a:t> </a:t>
            </a:r>
            <a:r>
              <a:rPr lang="en-US" dirty="0" err="1"/>
              <a:t>muotoa</a:t>
            </a:r>
            <a:r>
              <a:rPr lang="en-US" dirty="0"/>
              <a:t>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, </a:t>
            </a:r>
            <a:r>
              <a:rPr lang="en-US" dirty="0" err="1"/>
              <a:t>valitsemalla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- tai </a:t>
            </a:r>
            <a:r>
              <a:rPr lang="en-US" dirty="0" err="1"/>
              <a:t>pintakuviotäyttö</a:t>
            </a:r>
            <a:endParaRPr lang="en-US" dirty="0"/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CEBB8E-B92B-4E9F-89E3-1B8CEF5B5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bg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12" name="Confidentiality">
            <a:extLst>
              <a:ext uri="{FF2B5EF4-FFF2-40B4-BE49-F238E27FC236}">
                <a16:creationId xmlns:a16="http://schemas.microsoft.com/office/drawing/2014/main" id="{8CD2C790-0C41-4F73-BA9B-8DC3F756E889}"/>
              </a:ext>
            </a:extLst>
          </p:cNvPr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bg1"/>
                </a:solidFill>
                <a:latin typeface="OP Chevin Pro Light" pitchFamily="34" charset="0"/>
              </a:rPr>
              <a:t>© OP</a:t>
            </a:r>
          </a:p>
        </p:txBody>
      </p:sp>
    </p:spTree>
    <p:extLst>
      <p:ext uri="{BB962C8B-B14F-4D97-AF65-F5344CB8AC3E}">
        <p14:creationId xmlns:p14="http://schemas.microsoft.com/office/powerpoint/2010/main" val="1686148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4816"/>
            <a:ext cx="6858000" cy="1413761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92545"/>
            <a:ext cx="6858000" cy="443816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4E3B8B-A714-4DA1-AD0B-6E597347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bg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9" name="Confidentiality">
            <a:extLst>
              <a:ext uri="{FF2B5EF4-FFF2-40B4-BE49-F238E27FC236}">
                <a16:creationId xmlns:a16="http://schemas.microsoft.com/office/drawing/2014/main" id="{4BC7BB78-71A8-4B52-97E9-4175E7B2F284}"/>
              </a:ext>
            </a:extLst>
          </p:cNvPr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bg1"/>
                </a:solidFill>
                <a:latin typeface="OP Chevin Pro Light" pitchFamily="34" charset="0"/>
              </a:rPr>
              <a:t>© OP</a:t>
            </a:r>
          </a:p>
        </p:txBody>
      </p:sp>
    </p:spTree>
    <p:extLst>
      <p:ext uri="{BB962C8B-B14F-4D97-AF65-F5344CB8AC3E}">
        <p14:creationId xmlns:p14="http://schemas.microsoft.com/office/powerpoint/2010/main" val="258453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8151"/>
            <a:ext cx="6858000" cy="1413761"/>
          </a:xfrm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00" spc="-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1B852-FDAD-43BF-A4A1-C9E9E844B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bg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7" name="Confidentiality">
            <a:extLst>
              <a:ext uri="{FF2B5EF4-FFF2-40B4-BE49-F238E27FC236}">
                <a16:creationId xmlns:a16="http://schemas.microsoft.com/office/drawing/2014/main" id="{5CD9246C-826E-4C92-B158-08AA2FF59236}"/>
              </a:ext>
            </a:extLst>
          </p:cNvPr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bg1"/>
                </a:solidFill>
                <a:latin typeface="OP Chevin Pro Light" pitchFamily="34" charset="0"/>
              </a:rPr>
              <a:t>© OP</a:t>
            </a:r>
          </a:p>
        </p:txBody>
      </p:sp>
    </p:spTree>
    <p:extLst>
      <p:ext uri="{BB962C8B-B14F-4D97-AF65-F5344CB8AC3E}">
        <p14:creationId xmlns:p14="http://schemas.microsoft.com/office/powerpoint/2010/main" val="158219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45772"/>
            <a:ext cx="396000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74452"/>
            <a:ext cx="3960000" cy="2763441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1199" y="1245772"/>
            <a:ext cx="396000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561199" y="1874452"/>
            <a:ext cx="3960000" cy="2763441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A9696-E0D1-A948-A10C-7A69C023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4CCA-0528-3D41-8C41-FC4D592D8869}" type="datetime1">
              <a:rPr lang="fi-FI" smtClean="0"/>
              <a:t>26.5.2020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062D0-3E57-624D-B0ED-1C300587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9E3F-C371-1D47-9C66-AC7EB008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656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157" y="1250398"/>
            <a:ext cx="4140000" cy="576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dir="2700000" algn="tl" rotWithShape="0">
              <a:prstClr val="black">
                <a:alpha val="20000"/>
              </a:prstClr>
            </a:outerShdw>
          </a:effectLst>
        </p:spPr>
        <p:txBody>
          <a:bodyPr lIns="72000" tIns="360000" rIns="72000" bIns="72000" anchor="t">
            <a:noAutofit/>
          </a:bodyPr>
          <a:lstStyle>
            <a:lvl1pPr algn="l">
              <a:defRPr sz="350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Välikansi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2" y="4741070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D70E1D-5C90-4B84-A45C-8658CCAC7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bg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8" name="Confidentiality">
            <a:extLst>
              <a:ext uri="{FF2B5EF4-FFF2-40B4-BE49-F238E27FC236}">
                <a16:creationId xmlns:a16="http://schemas.microsoft.com/office/drawing/2014/main" id="{B856D2D8-B610-46D7-B663-490C4766A655}"/>
              </a:ext>
            </a:extLst>
          </p:cNvPr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bg1"/>
                </a:solidFill>
                <a:latin typeface="OP Chevin Pro Light" pitchFamily="34" charset="0"/>
              </a:rPr>
              <a:t>© OP</a:t>
            </a:r>
          </a:p>
        </p:txBody>
      </p:sp>
    </p:spTree>
    <p:extLst>
      <p:ext uri="{BB962C8B-B14F-4D97-AF65-F5344CB8AC3E}">
        <p14:creationId xmlns:p14="http://schemas.microsoft.com/office/powerpoint/2010/main" val="27354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754" y="1224820"/>
            <a:ext cx="8004596" cy="340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0504" y="4767263"/>
            <a:ext cx="742950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50" baseline="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5C39DB70-7AB9-AB40-A2EB-2DFC34A6044F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069" y="4767263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© OP Ryhmä /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300" y="0"/>
            <a:ext cx="3937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OP logo EMF"/>
          <p:cNvGrpSpPr/>
          <p:nvPr userDrawn="1"/>
        </p:nvGrpSpPr>
        <p:grpSpPr>
          <a:xfrm>
            <a:off x="8533308" y="4741108"/>
            <a:ext cx="492125" cy="271463"/>
            <a:chOff x="8232775" y="923925"/>
            <a:chExt cx="492125" cy="271463"/>
          </a:xfrm>
        </p:grpSpPr>
        <p:sp>
          <p:nvSpPr>
            <p:cNvPr id="10" name="circle"/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567 w 1134"/>
                <a:gd name="T1" fmla="*/ 1133 h 1133"/>
                <a:gd name="T2" fmla="*/ 567 w 1134"/>
                <a:gd name="T3" fmla="*/ 1133 h 1133"/>
                <a:gd name="T4" fmla="*/ 1134 w 1134"/>
                <a:gd name="T5" fmla="*/ 566 h 1133"/>
                <a:gd name="T6" fmla="*/ 567 w 1134"/>
                <a:gd name="T7" fmla="*/ 0 h 1133"/>
                <a:gd name="T8" fmla="*/ 0 w 1134"/>
                <a:gd name="T9" fmla="*/ 566 h 1133"/>
                <a:gd name="T10" fmla="*/ 567 w 1134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p"/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0 w 889"/>
                <a:gd name="T17" fmla="*/ 581 h 889"/>
                <a:gd name="T18" fmla="*/ 114 w 889"/>
                <a:gd name="T19" fmla="*/ 445 h 889"/>
                <a:gd name="T20" fmla="*/ 250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0 w 889"/>
                <a:gd name="T39" fmla="*/ 194 h 889"/>
                <a:gd name="T40" fmla="*/ 0 w 889"/>
                <a:gd name="T41" fmla="*/ 445 h 889"/>
                <a:gd name="T42" fmla="*/ 250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"/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3 w 326"/>
                <a:gd name="T7" fmla="*/ 180 h 498"/>
                <a:gd name="T8" fmla="*/ 43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P"/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61 w 305"/>
                <a:gd name="T1" fmla="*/ 129 h 492"/>
                <a:gd name="T2" fmla="*/ 261 w 305"/>
                <a:gd name="T3" fmla="*/ 129 h 492"/>
                <a:gd name="T4" fmla="*/ 148 w 305"/>
                <a:gd name="T5" fmla="*/ 41 h 492"/>
                <a:gd name="T6" fmla="*/ 44 w 305"/>
                <a:gd name="T7" fmla="*/ 41 h 492"/>
                <a:gd name="T8" fmla="*/ 44 w 305"/>
                <a:gd name="T9" fmla="*/ 247 h 492"/>
                <a:gd name="T10" fmla="*/ 157 w 305"/>
                <a:gd name="T11" fmla="*/ 247 h 492"/>
                <a:gd name="T12" fmla="*/ 261 w 305"/>
                <a:gd name="T13" fmla="*/ 161 h 492"/>
                <a:gd name="T14" fmla="*/ 261 w 305"/>
                <a:gd name="T15" fmla="*/ 129 h 492"/>
                <a:gd name="T16" fmla="*/ 158 w 305"/>
                <a:gd name="T17" fmla="*/ 287 h 492"/>
                <a:gd name="T18" fmla="*/ 158 w 305"/>
                <a:gd name="T19" fmla="*/ 287 h 492"/>
                <a:gd name="T20" fmla="*/ 44 w 305"/>
                <a:gd name="T21" fmla="*/ 287 h 492"/>
                <a:gd name="T22" fmla="*/ 44 w 305"/>
                <a:gd name="T23" fmla="*/ 470 h 492"/>
                <a:gd name="T24" fmla="*/ 22 w 305"/>
                <a:gd name="T25" fmla="*/ 492 h 492"/>
                <a:gd name="T26" fmla="*/ 0 w 305"/>
                <a:gd name="T27" fmla="*/ 470 h 492"/>
                <a:gd name="T28" fmla="*/ 0 w 305"/>
                <a:gd name="T29" fmla="*/ 22 h 492"/>
                <a:gd name="T30" fmla="*/ 22 w 305"/>
                <a:gd name="T31" fmla="*/ 0 h 492"/>
                <a:gd name="T32" fmla="*/ 150 w 305"/>
                <a:gd name="T33" fmla="*/ 0 h 492"/>
                <a:gd name="T34" fmla="*/ 305 w 305"/>
                <a:gd name="T35" fmla="*/ 128 h 492"/>
                <a:gd name="T36" fmla="*/ 305 w 305"/>
                <a:gd name="T37" fmla="*/ 162 h 492"/>
                <a:gd name="T38" fmla="*/ 158 w 305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633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7" r:id="rId24"/>
    <p:sldLayoutId id="2147483916" r:id="rId25"/>
    <p:sldLayoutId id="2147483909" r:id="rId26"/>
    <p:sldLayoutId id="2147483910" r:id="rId27"/>
    <p:sldLayoutId id="2147483911" r:id="rId28"/>
    <p:sldLayoutId id="2147483912" r:id="rId29"/>
    <p:sldLayoutId id="2147483914" r:id="rId3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spc="-50" baseline="0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8064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079500" indent="-2730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34620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161290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1885950" indent="-2730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1526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24193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754" y="1224820"/>
            <a:ext cx="8004596" cy="340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0504" y="4767263"/>
            <a:ext cx="742950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50" baseline="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D98BB4FD-B49A-47FA-B379-85A80173DE48}" type="datetime1">
              <a:rPr lang="fi-FI" smtClean="0"/>
              <a:t>26.5.2020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755" y="4767263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-50" baseline="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300" y="0"/>
            <a:ext cx="3937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fidentiality"/>
          <p:cNvSpPr/>
          <p:nvPr userDrawn="1"/>
        </p:nvSpPr>
        <p:spPr>
          <a:xfrm>
            <a:off x="60753" y="4802987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>
                <a:solidFill>
                  <a:schemeClr val="tx1"/>
                </a:solidFill>
                <a:latin typeface="OP Chevin Pro Light" pitchFamily="34" charset="0"/>
              </a:rPr>
              <a:t>© OP</a:t>
            </a:r>
          </a:p>
        </p:txBody>
      </p:sp>
      <p:grpSp>
        <p:nvGrpSpPr>
          <p:cNvPr id="9" name="OP logo EMF"/>
          <p:cNvGrpSpPr/>
          <p:nvPr userDrawn="1"/>
        </p:nvGrpSpPr>
        <p:grpSpPr>
          <a:xfrm>
            <a:off x="8533308" y="4741108"/>
            <a:ext cx="492125" cy="271463"/>
            <a:chOff x="8232775" y="923925"/>
            <a:chExt cx="492125" cy="271463"/>
          </a:xfrm>
        </p:grpSpPr>
        <p:sp>
          <p:nvSpPr>
            <p:cNvPr id="10" name="circle"/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567 w 1134"/>
                <a:gd name="T1" fmla="*/ 1133 h 1133"/>
                <a:gd name="T2" fmla="*/ 567 w 1134"/>
                <a:gd name="T3" fmla="*/ 1133 h 1133"/>
                <a:gd name="T4" fmla="*/ 1134 w 1134"/>
                <a:gd name="T5" fmla="*/ 566 h 1133"/>
                <a:gd name="T6" fmla="*/ 567 w 1134"/>
                <a:gd name="T7" fmla="*/ 0 h 1133"/>
                <a:gd name="T8" fmla="*/ 0 w 1134"/>
                <a:gd name="T9" fmla="*/ 566 h 1133"/>
                <a:gd name="T10" fmla="*/ 567 w 1134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op"/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0 w 889"/>
                <a:gd name="T17" fmla="*/ 581 h 889"/>
                <a:gd name="T18" fmla="*/ 114 w 889"/>
                <a:gd name="T19" fmla="*/ 445 h 889"/>
                <a:gd name="T20" fmla="*/ 250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0 w 889"/>
                <a:gd name="T39" fmla="*/ 194 h 889"/>
                <a:gd name="T40" fmla="*/ 0 w 889"/>
                <a:gd name="T41" fmla="*/ 445 h 889"/>
                <a:gd name="T42" fmla="*/ 250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O"/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3 w 326"/>
                <a:gd name="T7" fmla="*/ 180 h 498"/>
                <a:gd name="T8" fmla="*/ 43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P"/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61 w 305"/>
                <a:gd name="T1" fmla="*/ 129 h 492"/>
                <a:gd name="T2" fmla="*/ 261 w 305"/>
                <a:gd name="T3" fmla="*/ 129 h 492"/>
                <a:gd name="T4" fmla="*/ 148 w 305"/>
                <a:gd name="T5" fmla="*/ 41 h 492"/>
                <a:gd name="T6" fmla="*/ 44 w 305"/>
                <a:gd name="T7" fmla="*/ 41 h 492"/>
                <a:gd name="T8" fmla="*/ 44 w 305"/>
                <a:gd name="T9" fmla="*/ 247 h 492"/>
                <a:gd name="T10" fmla="*/ 157 w 305"/>
                <a:gd name="T11" fmla="*/ 247 h 492"/>
                <a:gd name="T12" fmla="*/ 261 w 305"/>
                <a:gd name="T13" fmla="*/ 161 h 492"/>
                <a:gd name="T14" fmla="*/ 261 w 305"/>
                <a:gd name="T15" fmla="*/ 129 h 492"/>
                <a:gd name="T16" fmla="*/ 158 w 305"/>
                <a:gd name="T17" fmla="*/ 287 h 492"/>
                <a:gd name="T18" fmla="*/ 158 w 305"/>
                <a:gd name="T19" fmla="*/ 287 h 492"/>
                <a:gd name="T20" fmla="*/ 44 w 305"/>
                <a:gd name="T21" fmla="*/ 287 h 492"/>
                <a:gd name="T22" fmla="*/ 44 w 305"/>
                <a:gd name="T23" fmla="*/ 470 h 492"/>
                <a:gd name="T24" fmla="*/ 22 w 305"/>
                <a:gd name="T25" fmla="*/ 492 h 492"/>
                <a:gd name="T26" fmla="*/ 0 w 305"/>
                <a:gd name="T27" fmla="*/ 470 h 492"/>
                <a:gd name="T28" fmla="*/ 0 w 305"/>
                <a:gd name="T29" fmla="*/ 22 h 492"/>
                <a:gd name="T30" fmla="*/ 22 w 305"/>
                <a:gd name="T31" fmla="*/ 0 h 492"/>
                <a:gd name="T32" fmla="*/ 150 w 305"/>
                <a:gd name="T33" fmla="*/ 0 h 492"/>
                <a:gd name="T34" fmla="*/ 305 w 305"/>
                <a:gd name="T35" fmla="*/ 128 h 492"/>
                <a:gd name="T36" fmla="*/ 305 w 305"/>
                <a:gd name="T37" fmla="*/ 162 h 492"/>
                <a:gd name="T38" fmla="*/ 158 w 305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144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spc="-50" baseline="0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8064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079500" indent="-2730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34620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161290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1885950" indent="-2730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1526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24193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754" y="1224821"/>
            <a:ext cx="8004596" cy="340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0504" y="4767264"/>
            <a:ext cx="742950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50" baseline="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070" y="4767264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" baseline="0">
                <a:solidFill>
                  <a:schemeClr val="tx1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/  OP-Luottamuksellinen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301" y="1"/>
            <a:ext cx="3937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fidentiality"/>
          <p:cNvSpPr/>
          <p:nvPr userDrawn="1"/>
        </p:nvSpPr>
        <p:spPr>
          <a:xfrm>
            <a:off x="60754" y="4802988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tx1"/>
                </a:solidFill>
                <a:latin typeface="OP Chevin Pro Light" pitchFamily="34" charset="0"/>
              </a:rPr>
              <a:t>© OP</a:t>
            </a:r>
          </a:p>
        </p:txBody>
      </p:sp>
      <p:grpSp>
        <p:nvGrpSpPr>
          <p:cNvPr id="9" name="OP logo EMF"/>
          <p:cNvGrpSpPr/>
          <p:nvPr userDrawn="1"/>
        </p:nvGrpSpPr>
        <p:grpSpPr>
          <a:xfrm>
            <a:off x="8533309" y="4741109"/>
            <a:ext cx="492125" cy="271463"/>
            <a:chOff x="8232775" y="923925"/>
            <a:chExt cx="492125" cy="271463"/>
          </a:xfrm>
        </p:grpSpPr>
        <p:sp>
          <p:nvSpPr>
            <p:cNvPr id="10" name="circle"/>
            <p:cNvSpPr>
              <a:spLocks/>
            </p:cNvSpPr>
            <p:nvPr/>
          </p:nvSpPr>
          <p:spPr bwMode="auto">
            <a:xfrm>
              <a:off x="8451850" y="923925"/>
              <a:ext cx="273050" cy="271463"/>
            </a:xfrm>
            <a:custGeom>
              <a:avLst/>
              <a:gdLst>
                <a:gd name="T0" fmla="*/ 567 w 1134"/>
                <a:gd name="T1" fmla="*/ 1133 h 1133"/>
                <a:gd name="T2" fmla="*/ 567 w 1134"/>
                <a:gd name="T3" fmla="*/ 1133 h 1133"/>
                <a:gd name="T4" fmla="*/ 1134 w 1134"/>
                <a:gd name="T5" fmla="*/ 566 h 1133"/>
                <a:gd name="T6" fmla="*/ 567 w 1134"/>
                <a:gd name="T7" fmla="*/ 0 h 1133"/>
                <a:gd name="T8" fmla="*/ 0 w 1134"/>
                <a:gd name="T9" fmla="*/ 566 h 1133"/>
                <a:gd name="T10" fmla="*/ 567 w 1134"/>
                <a:gd name="T11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33">
                  <a:moveTo>
                    <a:pt x="567" y="1133"/>
                  </a:moveTo>
                  <a:lnTo>
                    <a:pt x="567" y="1133"/>
                  </a:lnTo>
                  <a:cubicBezTo>
                    <a:pt x="880" y="1133"/>
                    <a:pt x="1134" y="879"/>
                    <a:pt x="1134" y="566"/>
                  </a:cubicBezTo>
                  <a:cubicBezTo>
                    <a:pt x="1134" y="252"/>
                    <a:pt x="880" y="0"/>
                    <a:pt x="567" y="0"/>
                  </a:cubicBezTo>
                  <a:cubicBezTo>
                    <a:pt x="254" y="0"/>
                    <a:pt x="0" y="252"/>
                    <a:pt x="0" y="566"/>
                  </a:cubicBezTo>
                  <a:cubicBezTo>
                    <a:pt x="0" y="879"/>
                    <a:pt x="254" y="1133"/>
                    <a:pt x="567" y="1133"/>
                  </a:cubicBezTo>
                  <a:close/>
                </a:path>
              </a:pathLst>
            </a:custGeom>
            <a:solidFill>
              <a:srgbClr val="FF6A1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2" name="op"/>
            <p:cNvSpPr>
              <a:spLocks noEditPoints="1"/>
            </p:cNvSpPr>
            <p:nvPr/>
          </p:nvSpPr>
          <p:spPr bwMode="auto">
            <a:xfrm>
              <a:off x="8482013" y="952500"/>
              <a:ext cx="212725" cy="212725"/>
            </a:xfrm>
            <a:custGeom>
              <a:avLst/>
              <a:gdLst>
                <a:gd name="T0" fmla="*/ 775 w 889"/>
                <a:gd name="T1" fmla="*/ 445 h 889"/>
                <a:gd name="T2" fmla="*/ 775 w 889"/>
                <a:gd name="T3" fmla="*/ 445 h 889"/>
                <a:gd name="T4" fmla="*/ 638 w 889"/>
                <a:gd name="T5" fmla="*/ 581 h 889"/>
                <a:gd name="T6" fmla="*/ 501 w 889"/>
                <a:gd name="T7" fmla="*/ 445 h 889"/>
                <a:gd name="T8" fmla="*/ 638 w 889"/>
                <a:gd name="T9" fmla="*/ 308 h 889"/>
                <a:gd name="T10" fmla="*/ 775 w 889"/>
                <a:gd name="T11" fmla="*/ 445 h 889"/>
                <a:gd name="T12" fmla="*/ 387 w 889"/>
                <a:gd name="T13" fmla="*/ 445 h 889"/>
                <a:gd name="T14" fmla="*/ 387 w 889"/>
                <a:gd name="T15" fmla="*/ 445 h 889"/>
                <a:gd name="T16" fmla="*/ 250 w 889"/>
                <a:gd name="T17" fmla="*/ 581 h 889"/>
                <a:gd name="T18" fmla="*/ 114 w 889"/>
                <a:gd name="T19" fmla="*/ 445 h 889"/>
                <a:gd name="T20" fmla="*/ 250 w 889"/>
                <a:gd name="T21" fmla="*/ 308 h 889"/>
                <a:gd name="T22" fmla="*/ 387 w 889"/>
                <a:gd name="T23" fmla="*/ 445 h 889"/>
                <a:gd name="T24" fmla="*/ 889 w 889"/>
                <a:gd name="T25" fmla="*/ 445 h 889"/>
                <a:gd name="T26" fmla="*/ 889 w 889"/>
                <a:gd name="T27" fmla="*/ 445 h 889"/>
                <a:gd name="T28" fmla="*/ 638 w 889"/>
                <a:gd name="T29" fmla="*/ 194 h 889"/>
                <a:gd name="T30" fmla="*/ 501 w 889"/>
                <a:gd name="T31" fmla="*/ 234 h 889"/>
                <a:gd name="T32" fmla="*/ 501 w 889"/>
                <a:gd name="T33" fmla="*/ 0 h 889"/>
                <a:gd name="T34" fmla="*/ 387 w 889"/>
                <a:gd name="T35" fmla="*/ 0 h 889"/>
                <a:gd name="T36" fmla="*/ 387 w 889"/>
                <a:gd name="T37" fmla="*/ 234 h 889"/>
                <a:gd name="T38" fmla="*/ 250 w 889"/>
                <a:gd name="T39" fmla="*/ 194 h 889"/>
                <a:gd name="T40" fmla="*/ 0 w 889"/>
                <a:gd name="T41" fmla="*/ 445 h 889"/>
                <a:gd name="T42" fmla="*/ 250 w 889"/>
                <a:gd name="T43" fmla="*/ 695 h 889"/>
                <a:gd name="T44" fmla="*/ 387 w 889"/>
                <a:gd name="T45" fmla="*/ 655 h 889"/>
                <a:gd name="T46" fmla="*/ 387 w 889"/>
                <a:gd name="T47" fmla="*/ 889 h 889"/>
                <a:gd name="T48" fmla="*/ 501 w 889"/>
                <a:gd name="T49" fmla="*/ 889 h 889"/>
                <a:gd name="T50" fmla="*/ 501 w 889"/>
                <a:gd name="T51" fmla="*/ 655 h 889"/>
                <a:gd name="T52" fmla="*/ 638 w 889"/>
                <a:gd name="T53" fmla="*/ 695 h 889"/>
                <a:gd name="T54" fmla="*/ 889 w 889"/>
                <a:gd name="T55" fmla="*/ 44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9" h="889">
                  <a:moveTo>
                    <a:pt x="775" y="445"/>
                  </a:moveTo>
                  <a:lnTo>
                    <a:pt x="775" y="445"/>
                  </a:lnTo>
                  <a:cubicBezTo>
                    <a:pt x="775" y="520"/>
                    <a:pt x="714" y="581"/>
                    <a:pt x="638" y="581"/>
                  </a:cubicBezTo>
                  <a:cubicBezTo>
                    <a:pt x="563" y="581"/>
                    <a:pt x="501" y="520"/>
                    <a:pt x="501" y="445"/>
                  </a:cubicBezTo>
                  <a:cubicBezTo>
                    <a:pt x="501" y="369"/>
                    <a:pt x="563" y="308"/>
                    <a:pt x="638" y="308"/>
                  </a:cubicBezTo>
                  <a:cubicBezTo>
                    <a:pt x="714" y="308"/>
                    <a:pt x="775" y="369"/>
                    <a:pt x="775" y="445"/>
                  </a:cubicBezTo>
                  <a:close/>
                  <a:moveTo>
                    <a:pt x="387" y="445"/>
                  </a:moveTo>
                  <a:lnTo>
                    <a:pt x="387" y="445"/>
                  </a:lnTo>
                  <a:cubicBezTo>
                    <a:pt x="387" y="520"/>
                    <a:pt x="326" y="581"/>
                    <a:pt x="250" y="581"/>
                  </a:cubicBezTo>
                  <a:cubicBezTo>
                    <a:pt x="175" y="581"/>
                    <a:pt x="114" y="520"/>
                    <a:pt x="114" y="445"/>
                  </a:cubicBezTo>
                  <a:cubicBezTo>
                    <a:pt x="114" y="369"/>
                    <a:pt x="175" y="308"/>
                    <a:pt x="250" y="308"/>
                  </a:cubicBezTo>
                  <a:cubicBezTo>
                    <a:pt x="326" y="308"/>
                    <a:pt x="387" y="369"/>
                    <a:pt x="387" y="445"/>
                  </a:cubicBezTo>
                  <a:close/>
                  <a:moveTo>
                    <a:pt x="889" y="445"/>
                  </a:moveTo>
                  <a:lnTo>
                    <a:pt x="889" y="445"/>
                  </a:lnTo>
                  <a:cubicBezTo>
                    <a:pt x="889" y="306"/>
                    <a:pt x="777" y="194"/>
                    <a:pt x="638" y="194"/>
                  </a:cubicBezTo>
                  <a:cubicBezTo>
                    <a:pt x="588" y="194"/>
                    <a:pt x="541" y="209"/>
                    <a:pt x="501" y="234"/>
                  </a:cubicBezTo>
                  <a:lnTo>
                    <a:pt x="501" y="0"/>
                  </a:lnTo>
                  <a:lnTo>
                    <a:pt x="387" y="0"/>
                  </a:lnTo>
                  <a:lnTo>
                    <a:pt x="387" y="234"/>
                  </a:lnTo>
                  <a:cubicBezTo>
                    <a:pt x="348" y="209"/>
                    <a:pt x="301" y="194"/>
                    <a:pt x="250" y="194"/>
                  </a:cubicBezTo>
                  <a:cubicBezTo>
                    <a:pt x="112" y="194"/>
                    <a:pt x="0" y="306"/>
                    <a:pt x="0" y="445"/>
                  </a:cubicBezTo>
                  <a:cubicBezTo>
                    <a:pt x="0" y="583"/>
                    <a:pt x="112" y="695"/>
                    <a:pt x="250" y="695"/>
                  </a:cubicBezTo>
                  <a:cubicBezTo>
                    <a:pt x="301" y="695"/>
                    <a:pt x="348" y="681"/>
                    <a:pt x="387" y="655"/>
                  </a:cubicBezTo>
                  <a:lnTo>
                    <a:pt x="387" y="889"/>
                  </a:lnTo>
                  <a:lnTo>
                    <a:pt x="501" y="889"/>
                  </a:lnTo>
                  <a:lnTo>
                    <a:pt x="501" y="655"/>
                  </a:lnTo>
                  <a:cubicBezTo>
                    <a:pt x="541" y="681"/>
                    <a:pt x="588" y="695"/>
                    <a:pt x="638" y="695"/>
                  </a:cubicBezTo>
                  <a:cubicBezTo>
                    <a:pt x="777" y="695"/>
                    <a:pt x="889" y="583"/>
                    <a:pt x="889" y="44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O"/>
            <p:cNvSpPr>
              <a:spLocks noEditPoints="1"/>
            </p:cNvSpPr>
            <p:nvPr/>
          </p:nvSpPr>
          <p:spPr bwMode="auto">
            <a:xfrm>
              <a:off x="8232775" y="1000125"/>
              <a:ext cx="77788" cy="119063"/>
            </a:xfrm>
            <a:custGeom>
              <a:avLst/>
              <a:gdLst>
                <a:gd name="T0" fmla="*/ 282 w 326"/>
                <a:gd name="T1" fmla="*/ 180 h 498"/>
                <a:gd name="T2" fmla="*/ 282 w 326"/>
                <a:gd name="T3" fmla="*/ 180 h 498"/>
                <a:gd name="T4" fmla="*/ 163 w 326"/>
                <a:gd name="T5" fmla="*/ 41 h 498"/>
                <a:gd name="T6" fmla="*/ 43 w 326"/>
                <a:gd name="T7" fmla="*/ 180 h 498"/>
                <a:gd name="T8" fmla="*/ 43 w 326"/>
                <a:gd name="T9" fmla="*/ 318 h 498"/>
                <a:gd name="T10" fmla="*/ 163 w 326"/>
                <a:gd name="T11" fmla="*/ 458 h 498"/>
                <a:gd name="T12" fmla="*/ 282 w 326"/>
                <a:gd name="T13" fmla="*/ 318 h 498"/>
                <a:gd name="T14" fmla="*/ 282 w 326"/>
                <a:gd name="T15" fmla="*/ 180 h 498"/>
                <a:gd name="T16" fmla="*/ 163 w 326"/>
                <a:gd name="T17" fmla="*/ 498 h 498"/>
                <a:gd name="T18" fmla="*/ 163 w 326"/>
                <a:gd name="T19" fmla="*/ 498 h 498"/>
                <a:gd name="T20" fmla="*/ 0 w 326"/>
                <a:gd name="T21" fmla="*/ 318 h 498"/>
                <a:gd name="T22" fmla="*/ 0 w 326"/>
                <a:gd name="T23" fmla="*/ 180 h 498"/>
                <a:gd name="T24" fmla="*/ 163 w 326"/>
                <a:gd name="T25" fmla="*/ 0 h 498"/>
                <a:gd name="T26" fmla="*/ 326 w 326"/>
                <a:gd name="T27" fmla="*/ 180 h 498"/>
                <a:gd name="T28" fmla="*/ 326 w 326"/>
                <a:gd name="T29" fmla="*/ 318 h 498"/>
                <a:gd name="T30" fmla="*/ 163 w 326"/>
                <a:gd name="T31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498">
                  <a:moveTo>
                    <a:pt x="282" y="180"/>
                  </a:moveTo>
                  <a:lnTo>
                    <a:pt x="282" y="180"/>
                  </a:lnTo>
                  <a:cubicBezTo>
                    <a:pt x="282" y="104"/>
                    <a:pt x="252" y="41"/>
                    <a:pt x="163" y="41"/>
                  </a:cubicBezTo>
                  <a:cubicBezTo>
                    <a:pt x="73" y="41"/>
                    <a:pt x="43" y="104"/>
                    <a:pt x="43" y="180"/>
                  </a:cubicBezTo>
                  <a:lnTo>
                    <a:pt x="43" y="318"/>
                  </a:lnTo>
                  <a:cubicBezTo>
                    <a:pt x="43" y="394"/>
                    <a:pt x="73" y="458"/>
                    <a:pt x="163" y="458"/>
                  </a:cubicBezTo>
                  <a:cubicBezTo>
                    <a:pt x="252" y="458"/>
                    <a:pt x="282" y="394"/>
                    <a:pt x="282" y="318"/>
                  </a:cubicBezTo>
                  <a:lnTo>
                    <a:pt x="282" y="180"/>
                  </a:lnTo>
                  <a:close/>
                  <a:moveTo>
                    <a:pt x="163" y="498"/>
                  </a:moveTo>
                  <a:lnTo>
                    <a:pt x="163" y="498"/>
                  </a:lnTo>
                  <a:cubicBezTo>
                    <a:pt x="40" y="498"/>
                    <a:pt x="0" y="408"/>
                    <a:pt x="0" y="318"/>
                  </a:cubicBezTo>
                  <a:lnTo>
                    <a:pt x="0" y="180"/>
                  </a:lnTo>
                  <a:cubicBezTo>
                    <a:pt x="0" y="90"/>
                    <a:pt x="40" y="0"/>
                    <a:pt x="163" y="0"/>
                  </a:cubicBezTo>
                  <a:cubicBezTo>
                    <a:pt x="285" y="0"/>
                    <a:pt x="326" y="90"/>
                    <a:pt x="326" y="180"/>
                  </a:cubicBezTo>
                  <a:lnTo>
                    <a:pt x="326" y="318"/>
                  </a:lnTo>
                  <a:cubicBezTo>
                    <a:pt x="326" y="408"/>
                    <a:pt x="285" y="498"/>
                    <a:pt x="163" y="498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4" name="P"/>
            <p:cNvSpPr>
              <a:spLocks noEditPoints="1"/>
            </p:cNvSpPr>
            <p:nvPr/>
          </p:nvSpPr>
          <p:spPr bwMode="auto">
            <a:xfrm>
              <a:off x="8324850" y="1001713"/>
              <a:ext cx="73025" cy="117475"/>
            </a:xfrm>
            <a:custGeom>
              <a:avLst/>
              <a:gdLst>
                <a:gd name="T0" fmla="*/ 261 w 305"/>
                <a:gd name="T1" fmla="*/ 129 h 492"/>
                <a:gd name="T2" fmla="*/ 261 w 305"/>
                <a:gd name="T3" fmla="*/ 129 h 492"/>
                <a:gd name="T4" fmla="*/ 148 w 305"/>
                <a:gd name="T5" fmla="*/ 41 h 492"/>
                <a:gd name="T6" fmla="*/ 44 w 305"/>
                <a:gd name="T7" fmla="*/ 41 h 492"/>
                <a:gd name="T8" fmla="*/ 44 w 305"/>
                <a:gd name="T9" fmla="*/ 247 h 492"/>
                <a:gd name="T10" fmla="*/ 157 w 305"/>
                <a:gd name="T11" fmla="*/ 247 h 492"/>
                <a:gd name="T12" fmla="*/ 261 w 305"/>
                <a:gd name="T13" fmla="*/ 161 h 492"/>
                <a:gd name="T14" fmla="*/ 261 w 305"/>
                <a:gd name="T15" fmla="*/ 129 h 492"/>
                <a:gd name="T16" fmla="*/ 158 w 305"/>
                <a:gd name="T17" fmla="*/ 287 h 492"/>
                <a:gd name="T18" fmla="*/ 158 w 305"/>
                <a:gd name="T19" fmla="*/ 287 h 492"/>
                <a:gd name="T20" fmla="*/ 44 w 305"/>
                <a:gd name="T21" fmla="*/ 287 h 492"/>
                <a:gd name="T22" fmla="*/ 44 w 305"/>
                <a:gd name="T23" fmla="*/ 470 h 492"/>
                <a:gd name="T24" fmla="*/ 22 w 305"/>
                <a:gd name="T25" fmla="*/ 492 h 492"/>
                <a:gd name="T26" fmla="*/ 0 w 305"/>
                <a:gd name="T27" fmla="*/ 470 h 492"/>
                <a:gd name="T28" fmla="*/ 0 w 305"/>
                <a:gd name="T29" fmla="*/ 22 h 492"/>
                <a:gd name="T30" fmla="*/ 22 w 305"/>
                <a:gd name="T31" fmla="*/ 0 h 492"/>
                <a:gd name="T32" fmla="*/ 150 w 305"/>
                <a:gd name="T33" fmla="*/ 0 h 492"/>
                <a:gd name="T34" fmla="*/ 305 w 305"/>
                <a:gd name="T35" fmla="*/ 128 h 492"/>
                <a:gd name="T36" fmla="*/ 305 w 305"/>
                <a:gd name="T37" fmla="*/ 162 h 492"/>
                <a:gd name="T38" fmla="*/ 158 w 305"/>
                <a:gd name="T39" fmla="*/ 28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5" h="492">
                  <a:moveTo>
                    <a:pt x="261" y="129"/>
                  </a:moveTo>
                  <a:lnTo>
                    <a:pt x="261" y="129"/>
                  </a:lnTo>
                  <a:cubicBezTo>
                    <a:pt x="261" y="89"/>
                    <a:pt x="236" y="41"/>
                    <a:pt x="148" y="41"/>
                  </a:cubicBezTo>
                  <a:lnTo>
                    <a:pt x="44" y="41"/>
                  </a:lnTo>
                  <a:lnTo>
                    <a:pt x="44" y="247"/>
                  </a:lnTo>
                  <a:lnTo>
                    <a:pt x="157" y="247"/>
                  </a:lnTo>
                  <a:cubicBezTo>
                    <a:pt x="228" y="247"/>
                    <a:pt x="261" y="208"/>
                    <a:pt x="261" y="161"/>
                  </a:cubicBezTo>
                  <a:lnTo>
                    <a:pt x="261" y="129"/>
                  </a:lnTo>
                  <a:close/>
                  <a:moveTo>
                    <a:pt x="158" y="287"/>
                  </a:moveTo>
                  <a:lnTo>
                    <a:pt x="158" y="287"/>
                  </a:lnTo>
                  <a:lnTo>
                    <a:pt x="44" y="287"/>
                  </a:lnTo>
                  <a:lnTo>
                    <a:pt x="44" y="470"/>
                  </a:lnTo>
                  <a:cubicBezTo>
                    <a:pt x="44" y="483"/>
                    <a:pt x="35" y="492"/>
                    <a:pt x="22" y="492"/>
                  </a:cubicBezTo>
                  <a:cubicBezTo>
                    <a:pt x="10" y="492"/>
                    <a:pt x="0" y="483"/>
                    <a:pt x="0" y="470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50" y="0"/>
                  </a:lnTo>
                  <a:cubicBezTo>
                    <a:pt x="264" y="0"/>
                    <a:pt x="305" y="66"/>
                    <a:pt x="305" y="128"/>
                  </a:cubicBezTo>
                  <a:lnTo>
                    <a:pt x="305" y="162"/>
                  </a:lnTo>
                  <a:cubicBezTo>
                    <a:pt x="305" y="235"/>
                    <a:pt x="250" y="287"/>
                    <a:pt x="158" y="287"/>
                  </a:cubicBezTo>
                  <a:close/>
                </a:path>
              </a:pathLst>
            </a:custGeom>
            <a:solidFill>
              <a:srgbClr val="231F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</p:spTree>
    <p:extLst>
      <p:ext uri="{BB962C8B-B14F-4D97-AF65-F5344CB8AC3E}">
        <p14:creationId xmlns:p14="http://schemas.microsoft.com/office/powerpoint/2010/main" val="1666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  <p:sldLayoutId id="2147483972" r:id="rId23"/>
    <p:sldLayoutId id="2147483973" r:id="rId24"/>
    <p:sldLayoutId id="2147483974" r:id="rId25"/>
    <p:sldLayoutId id="2147483975" r:id="rId26"/>
    <p:sldLayoutId id="2147483976" r:id="rId27"/>
    <p:sldLayoutId id="2147483977" r:id="rId28"/>
    <p:sldLayoutId id="2147483978" r:id="rId29"/>
    <p:sldLayoutId id="2147483979" r:id="rId30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 spc="-50" baseline="0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269868" indent="-269868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539737" indent="-269868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806430" indent="-266693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079473" indent="-273044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346166" indent="-266693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1612860" indent="-266693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1885903" indent="-273044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152596" indent="-266693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2419289" indent="-266693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tiff"/><Relationship Id="rId3" Type="http://schemas.openxmlformats.org/officeDocument/2006/relationships/tags" Target="../tags/tag2.xml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sv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87F4C43-54BA-4244-8D79-E5BFFD84A4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" b="9477"/>
          <a:stretch/>
        </p:blipFill>
        <p:spPr>
          <a:xfrm>
            <a:off x="0" y="-13960"/>
            <a:ext cx="9213802" cy="5937793"/>
          </a:xfrm>
        </p:spPr>
      </p:pic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086246" y="3588119"/>
            <a:ext cx="7251853" cy="748145"/>
          </a:xfrm>
        </p:spPr>
        <p:txBody>
          <a:bodyPr/>
          <a:lstStyle/>
          <a:p>
            <a:r>
              <a:rPr lang="fi-FI" sz="3800" dirty="0"/>
              <a:t>Maakunnan selviytymisfoorumi 26.5.2020</a:t>
            </a:r>
            <a:br>
              <a:rPr lang="fi-FI" sz="3800" dirty="0"/>
            </a:br>
            <a:r>
              <a:rPr lang="fi-FI" sz="2000" dirty="0"/>
              <a:t>Jari Himanen</a:t>
            </a:r>
            <a:br>
              <a:rPr lang="fi-FI" sz="2000" dirty="0"/>
            </a:br>
            <a:r>
              <a:rPr lang="fi-FI" sz="2000" dirty="0"/>
              <a:t>Toimitusjohtaja OP Suur-Savo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9445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3B084-95A5-47B7-ABBF-EBDE8D75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OP:n</a:t>
            </a:r>
            <a:r>
              <a:rPr lang="fi-FI" dirty="0"/>
              <a:t> ennuste 2020 -6% ja 2021 +3,5%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CEAC331-474A-4CC1-B837-589332CA5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330" y="798232"/>
            <a:ext cx="6555152" cy="384996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202F6E-D3E1-4C22-8D4D-7904202C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267185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62FBC7-DAA2-42D2-8BD1-4D17BA0BE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Olemme luvanneet auttaa asiakkaitamme perustehtävämme mukaisesti</a:t>
            </a:r>
          </a:p>
          <a:p>
            <a:r>
              <a:rPr lang="fi-FI" dirty="0"/>
              <a:t>Asuntolainojen lyhennysvapaahakemuksia on toteutettu </a:t>
            </a:r>
            <a:r>
              <a:rPr lang="fi-FI" dirty="0">
                <a:solidFill>
                  <a:srgbClr val="FF0000"/>
                </a:solidFill>
              </a:rPr>
              <a:t>3000</a:t>
            </a:r>
          </a:p>
          <a:p>
            <a:r>
              <a:rPr lang="fi-FI" dirty="0"/>
              <a:t>Yritysten lyhennysvapaahakemuksia on toteutettu </a:t>
            </a:r>
            <a:r>
              <a:rPr lang="fi-FI" dirty="0">
                <a:solidFill>
                  <a:srgbClr val="FF0000"/>
                </a:solidFill>
              </a:rPr>
              <a:t>500</a:t>
            </a:r>
          </a:p>
          <a:p>
            <a:r>
              <a:rPr lang="fi-FI" dirty="0"/>
              <a:t>Viime viikolla uusia lyhennysvapaapyyntöjä tuli normaali määrä</a:t>
            </a:r>
          </a:p>
          <a:p>
            <a:r>
              <a:rPr lang="fi-FI" dirty="0"/>
              <a:t>Olemme alentaneet vuokria liiketilojen osalta ja ravintoloille annoimme kaksi kuukautta ilmaiseksi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3C4ED9D0-CDF7-4F2A-844A-31CD17563C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8CEFCF-4629-4663-93A8-E0B27E30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Koronapandemia on aiheuttanut äkillisiä talousvaikeuksia asiakkaillemme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B6E9B2-6E11-4AA5-902D-98F1C9017E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169244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D309C31-FB20-4458-AFA0-06D0B5E9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54" y="937872"/>
            <a:ext cx="4531146" cy="3267756"/>
          </a:xfrm>
        </p:spPr>
        <p:txBody>
          <a:bodyPr/>
          <a:lstStyle/>
          <a:p>
            <a:r>
              <a:rPr lang="fi-FI" dirty="0"/>
              <a:t>Asunto- ja yritysluottoja haetaan tällä hetkellä sama määrä kuin vuosi sitten tähän aikaan</a:t>
            </a:r>
          </a:p>
          <a:p>
            <a:r>
              <a:rPr lang="fi-FI" dirty="0"/>
              <a:t>Asuntokauppaa käyty Etelä-Savossa samaan tahtiin kuin vuosi sitten 443/446(KVKL)</a:t>
            </a:r>
          </a:p>
          <a:p>
            <a:r>
              <a:rPr lang="fi-FI" dirty="0"/>
              <a:t>Mökkikauppa käynyt samaan tahtiin kuin vuosi sitten 44/48 (KVKL)</a:t>
            </a:r>
          </a:p>
          <a:p>
            <a:endParaRPr lang="fi-FI" dirty="0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AE1C6BAF-BC9C-4A76-B625-FC5F39B179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E8441C5-23C6-49E0-A694-5FF5509E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Asunto-ja</a:t>
            </a:r>
            <a:r>
              <a:rPr lang="fi-FI" dirty="0"/>
              <a:t> mökkikauppa </a:t>
            </a:r>
            <a:r>
              <a:rPr lang="fi-FI"/>
              <a:t>käy normaalisti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652B65-57C5-49C1-A8A9-E90AEB71B1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26195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F0493F5-1429-48DD-8A40-C02B3E5A1F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6A0A08-D891-4D98-924F-66718A232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Miltä tulevaisuutemme näyttää?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60C314-2066-4569-9003-F1A758C080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5FDC9-3853-437D-B18D-591E60C5C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234475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B982-1765-442B-AFD4-681B910A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54" y="208800"/>
            <a:ext cx="8210730" cy="969680"/>
          </a:xfrm>
        </p:spPr>
        <p:txBody>
          <a:bodyPr/>
          <a:lstStyle/>
          <a:p>
            <a:r>
              <a:rPr lang="fi-FI" dirty="0"/>
              <a:t>Kriisi nopeuttaa muutoksia ja taittaa kestämättömiä trendejä – Onko tässä Etelä-Savon mahdollisuus?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FBD810-8C1A-4D3A-A750-36B1E87BC323}"/>
              </a:ext>
            </a:extLst>
          </p:cNvPr>
          <p:cNvGraphicFramePr/>
          <p:nvPr/>
        </p:nvGraphicFramePr>
        <p:xfrm>
          <a:off x="1846643" y="1526540"/>
          <a:ext cx="5538952" cy="314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C954E2-1942-9744-9884-34140375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OP Ryhmä / OP-Julkinen</a:t>
            </a:r>
          </a:p>
        </p:txBody>
      </p:sp>
    </p:spTree>
    <p:extLst>
      <p:ext uri="{BB962C8B-B14F-4D97-AF65-F5344CB8AC3E}">
        <p14:creationId xmlns:p14="http://schemas.microsoft.com/office/powerpoint/2010/main" val="129922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3553C7-43E1-4496-8A44-BD40518527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3553C7-43E1-4496-8A44-BD4051852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1C28A73-74C2-40FF-945C-3AB5887F31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 panose="020F0303030000060003" pitchFamily="34" charset="0"/>
              <a:ea typeface="+mn-ea"/>
              <a:cs typeface="+mn-cs"/>
              <a:sym typeface="OP Chevin Pro Light" panose="020F0303030000060003" pitchFamily="34" charset="0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7CA501AA-043B-4DF8-86B2-4EF83A63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69" y="208800"/>
            <a:ext cx="8519392" cy="969680"/>
          </a:xfrm>
        </p:spPr>
        <p:txBody>
          <a:bodyPr/>
          <a:lstStyle/>
          <a:p>
            <a:r>
              <a:rPr lang="fi-FI">
                <a:solidFill>
                  <a:schemeClr val="accent4"/>
                </a:solidFill>
              </a:rPr>
              <a:t>Vahvasti mukana digiloikassa – Muuttuuko maksamisen maailma pysyvästi?</a:t>
            </a:r>
          </a:p>
        </p:txBody>
      </p:sp>
      <p:sp>
        <p:nvSpPr>
          <p:cNvPr id="32" name="Sisällön paikkamerkki 19">
            <a:extLst>
              <a:ext uri="{FF2B5EF4-FFF2-40B4-BE49-F238E27FC236}">
                <a16:creationId xmlns:a16="http://schemas.microsoft.com/office/drawing/2014/main" id="{D1FFE424-C57A-4B3D-A592-4B2AF6F1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66" y="1178480"/>
            <a:ext cx="4131727" cy="265087"/>
          </a:xfrm>
        </p:spPr>
        <p:txBody>
          <a:bodyPr/>
          <a:lstStyle/>
          <a:p>
            <a:pPr marL="0" indent="0">
              <a:buNone/>
            </a:pPr>
            <a:r>
              <a:rPr lang="fi-FI" sz="1400" b="1">
                <a:solidFill>
                  <a:schemeClr val="accent1"/>
                </a:solidFill>
              </a:rPr>
              <a:t>Käteinen kärsii koronasta todennäköisesti pysyvästi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8F0C37-C8BD-4014-9EBC-C394F6800209}"/>
              </a:ext>
            </a:extLst>
          </p:cNvPr>
          <p:cNvCxnSpPr>
            <a:cxnSpLocks/>
          </p:cNvCxnSpPr>
          <p:nvPr/>
        </p:nvCxnSpPr>
        <p:spPr>
          <a:xfrm flipH="1">
            <a:off x="4614336" y="1178480"/>
            <a:ext cx="0" cy="360942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34AC97-80E9-40C7-9E3E-FA639501B13C}"/>
              </a:ext>
            </a:extLst>
          </p:cNvPr>
          <p:cNvGraphicFramePr>
            <a:graphicFrameLocks noGrp="1"/>
          </p:cNvGraphicFramePr>
          <p:nvPr/>
        </p:nvGraphicFramePr>
        <p:xfrm>
          <a:off x="421642" y="1584337"/>
          <a:ext cx="4061442" cy="670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61899">
                  <a:extLst>
                    <a:ext uri="{9D8B030D-6E8A-4147-A177-3AD203B41FA5}">
                      <a16:colId xmlns:a16="http://schemas.microsoft.com/office/drawing/2014/main" val="19142148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850447048"/>
                    </a:ext>
                  </a:extLst>
                </a:gridCol>
                <a:gridCol w="842293">
                  <a:extLst>
                    <a:ext uri="{9D8B030D-6E8A-4147-A177-3AD203B41FA5}">
                      <a16:colId xmlns:a16="http://schemas.microsoft.com/office/drawing/2014/main" val="1272747394"/>
                    </a:ext>
                  </a:extLst>
                </a:gridCol>
              </a:tblGrid>
              <a:tr h="312248">
                <a:tc rowSpan="2">
                  <a:txBody>
                    <a:bodyPr/>
                    <a:lstStyle/>
                    <a:p>
                      <a:pPr algn="r"/>
                      <a:endParaRPr lang="fi-FI" sz="16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>
                          <a:solidFill>
                            <a:schemeClr val="accent1"/>
                          </a:solidFill>
                        </a:rPr>
                        <a:t>-33,3 %</a:t>
                      </a:r>
                    </a:p>
                  </a:txBody>
                  <a:tcPr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/>
                        <a:t>Nostot</a:t>
                      </a:r>
                    </a:p>
                  </a:txBody>
                  <a:tcPr marL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95809"/>
                  </a:ext>
                </a:extLst>
              </a:tr>
              <a:tr h="312248">
                <a:tc vMerge="1">
                  <a:txBody>
                    <a:bodyPr/>
                    <a:lstStyle/>
                    <a:p>
                      <a:pPr algn="r"/>
                      <a:endParaRPr lang="fi-FI" sz="16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>
                          <a:solidFill>
                            <a:schemeClr val="accent1"/>
                          </a:solidFill>
                        </a:rPr>
                        <a:t>-27,5 %</a:t>
                      </a:r>
                    </a:p>
                  </a:txBody>
                  <a:tcPr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/>
                        <a:t>Talletukset</a:t>
                      </a:r>
                    </a:p>
                  </a:txBody>
                  <a:tcPr marL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4253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F88CD7E-AD4A-4BF2-BDC0-975B51702E58}"/>
              </a:ext>
            </a:extLst>
          </p:cNvPr>
          <p:cNvSpPr txBox="1"/>
          <p:nvPr/>
        </p:nvSpPr>
        <p:spPr>
          <a:xfrm>
            <a:off x="812799" y="1564800"/>
            <a:ext cx="193039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Käteisautomaattien käyttö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€-muutos kuukaudessa 6.4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Hlöasiakkaan </a:t>
            </a:r>
            <a:r>
              <a:rPr kumimoji="0" lang="fi-FI" sz="850" b="0" i="0" u="none" strike="noStrike" kern="1200" cap="none" spc="0" normalizeH="0" baseline="0" noProof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debit</a:t>
            </a:r>
            <a:r>
              <a:rPr kumimoji="0" lang="fi-FI" sz="85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-tapahtumat suomessa ml. ammatinharjoittajat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9D7F850-6888-4286-8EE7-C592B50A1E90}"/>
              </a:ext>
            </a:extLst>
          </p:cNvPr>
          <p:cNvGraphicFramePr>
            <a:graphicFrameLocks noGrp="1"/>
          </p:cNvGraphicFramePr>
          <p:nvPr/>
        </p:nvGraphicFramePr>
        <p:xfrm>
          <a:off x="421642" y="3076327"/>
          <a:ext cx="4061442" cy="670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65261">
                  <a:extLst>
                    <a:ext uri="{9D8B030D-6E8A-4147-A177-3AD203B41FA5}">
                      <a16:colId xmlns:a16="http://schemas.microsoft.com/office/drawing/2014/main" val="1914214803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850447048"/>
                    </a:ext>
                  </a:extLst>
                </a:gridCol>
                <a:gridCol w="835569">
                  <a:extLst>
                    <a:ext uri="{9D8B030D-6E8A-4147-A177-3AD203B41FA5}">
                      <a16:colId xmlns:a16="http://schemas.microsoft.com/office/drawing/2014/main" val="1272747394"/>
                    </a:ext>
                  </a:extLst>
                </a:gridCol>
              </a:tblGrid>
              <a:tr h="312248">
                <a:tc rowSpan="2">
                  <a:txBody>
                    <a:bodyPr/>
                    <a:lstStyle/>
                    <a:p>
                      <a:pPr algn="r"/>
                      <a:endParaRPr lang="fi-FI" sz="16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>
                          <a:solidFill>
                            <a:schemeClr val="accent1"/>
                          </a:solidFill>
                        </a:rPr>
                        <a:t>-34,0 %</a:t>
                      </a:r>
                    </a:p>
                  </a:txBody>
                  <a:tcPr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/>
                        <a:t>Päiväkassa</a:t>
                      </a:r>
                    </a:p>
                  </a:txBody>
                  <a:tcPr marL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95809"/>
                  </a:ext>
                </a:extLst>
              </a:tr>
              <a:tr h="312248">
                <a:tc vMerge="1">
                  <a:txBody>
                    <a:bodyPr/>
                    <a:lstStyle/>
                    <a:p>
                      <a:pPr algn="r"/>
                      <a:endParaRPr lang="fi-FI" sz="1600" b="1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>
                          <a:solidFill>
                            <a:schemeClr val="accent1"/>
                          </a:solidFill>
                        </a:rPr>
                        <a:t>-62,9 %</a:t>
                      </a:r>
                    </a:p>
                  </a:txBody>
                  <a:tcPr marR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/>
                        <a:t>Automaatti</a:t>
                      </a:r>
                    </a:p>
                  </a:txBody>
                  <a:tcPr marL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4253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F9EAE17-9B4A-4714-82EF-2E21EAA88E45}"/>
              </a:ext>
            </a:extLst>
          </p:cNvPr>
          <p:cNvSpPr txBox="1"/>
          <p:nvPr/>
        </p:nvSpPr>
        <p:spPr>
          <a:xfrm>
            <a:off x="872067" y="3138642"/>
            <a:ext cx="188383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Yritysten käteistilitykset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€-muutos kuukaudessa 6.4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Pl. ammatinharjoittajat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pic>
        <p:nvPicPr>
          <p:cNvPr id="15" name="Graphic 14" descr="Man">
            <a:extLst>
              <a:ext uri="{FF2B5EF4-FFF2-40B4-BE49-F238E27FC236}">
                <a16:creationId xmlns:a16="http://schemas.microsoft.com/office/drawing/2014/main" id="{6812B539-5314-42FB-A23B-D04A10CFF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389" y="1633758"/>
            <a:ext cx="348410" cy="348410"/>
          </a:xfrm>
          <a:prstGeom prst="rect">
            <a:avLst/>
          </a:prstGeom>
        </p:spPr>
      </p:pic>
      <p:pic>
        <p:nvPicPr>
          <p:cNvPr id="17" name="Graphic 16" descr="Store">
            <a:extLst>
              <a:ext uri="{FF2B5EF4-FFF2-40B4-BE49-F238E27FC236}">
                <a16:creationId xmlns:a16="http://schemas.microsoft.com/office/drawing/2014/main" id="{7A65B6ED-7784-4B38-BABF-A4FD89DEF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950" y="3105848"/>
            <a:ext cx="422325" cy="422325"/>
          </a:xfrm>
          <a:prstGeom prst="rect">
            <a:avLst/>
          </a:prstGeom>
        </p:spPr>
      </p:pic>
      <p:pic>
        <p:nvPicPr>
          <p:cNvPr id="19" name="Graphic 18" descr="Arrow Straight">
            <a:extLst>
              <a:ext uri="{FF2B5EF4-FFF2-40B4-BE49-F238E27FC236}">
                <a16:creationId xmlns:a16="http://schemas.microsoft.com/office/drawing/2014/main" id="{F639FD3C-7434-4B9C-9A97-E2EF51DDB0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457970" y="2008393"/>
            <a:ext cx="221723" cy="221723"/>
          </a:xfrm>
          <a:prstGeom prst="rect">
            <a:avLst/>
          </a:prstGeom>
        </p:spPr>
      </p:pic>
      <p:pic>
        <p:nvPicPr>
          <p:cNvPr id="24" name="Graphic 23" descr="Coins">
            <a:extLst>
              <a:ext uri="{FF2B5EF4-FFF2-40B4-BE49-F238E27FC236}">
                <a16:creationId xmlns:a16="http://schemas.microsoft.com/office/drawing/2014/main" id="{680FA762-2524-465E-ADC7-69A2F7E234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9728" y="2072662"/>
            <a:ext cx="173071" cy="173071"/>
          </a:xfrm>
          <a:prstGeom prst="rect">
            <a:avLst/>
          </a:prstGeom>
        </p:spPr>
      </p:pic>
      <p:pic>
        <p:nvPicPr>
          <p:cNvPr id="33" name="Graphic 32" descr="Arrow Straight">
            <a:extLst>
              <a:ext uri="{FF2B5EF4-FFF2-40B4-BE49-F238E27FC236}">
                <a16:creationId xmlns:a16="http://schemas.microsoft.com/office/drawing/2014/main" id="{48B97A35-E703-4A71-8F1D-48C78FCFD3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457970" y="3490981"/>
            <a:ext cx="221723" cy="221723"/>
          </a:xfrm>
          <a:prstGeom prst="rect">
            <a:avLst/>
          </a:prstGeom>
        </p:spPr>
      </p:pic>
      <p:pic>
        <p:nvPicPr>
          <p:cNvPr id="34" name="Graphic 33" descr="Coins">
            <a:extLst>
              <a:ext uri="{FF2B5EF4-FFF2-40B4-BE49-F238E27FC236}">
                <a16:creationId xmlns:a16="http://schemas.microsoft.com/office/drawing/2014/main" id="{753FB6E7-3F8A-4EB5-93A8-995A043891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9728" y="3560398"/>
            <a:ext cx="173071" cy="173071"/>
          </a:xfrm>
          <a:prstGeom prst="rect">
            <a:avLst/>
          </a:prstGeom>
        </p:spPr>
      </p:pic>
      <p:sp>
        <p:nvSpPr>
          <p:cNvPr id="35" name="Sisällön paikkamerkki 19">
            <a:extLst>
              <a:ext uri="{FF2B5EF4-FFF2-40B4-BE49-F238E27FC236}">
                <a16:creationId xmlns:a16="http://schemas.microsoft.com/office/drawing/2014/main" id="{D6CED313-4D42-4B53-8111-CD43DA81661B}"/>
              </a:ext>
            </a:extLst>
          </p:cNvPr>
          <p:cNvSpPr txBox="1">
            <a:spLocks/>
          </p:cNvSpPr>
          <p:nvPr/>
        </p:nvSpPr>
        <p:spPr>
          <a:xfrm>
            <a:off x="4672868" y="1178480"/>
            <a:ext cx="4131727" cy="26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1pPr>
            <a:lvl2pPr marL="539750" indent="-2698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2pPr>
            <a:lvl3pPr marL="8064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3pPr>
            <a:lvl4pPr marL="1079500" indent="-2730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4pPr>
            <a:lvl5pPr marL="13462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5pPr>
            <a:lvl6pPr marL="161290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6pPr>
            <a:lvl7pPr marL="1885950" indent="-2730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7pPr>
            <a:lvl8pPr marL="21526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8pPr>
            <a:lvl9pPr marL="2419350" indent="-2667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OP Chevin Pro Light" panose="020F0303030000060003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6A1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1" i="0" u="none" strike="noStrike" kern="1200" cap="none" spc="-50" normalizeH="0" baseline="0" noProof="0">
                <a:ln>
                  <a:noFill/>
                </a:ln>
                <a:solidFill>
                  <a:srgbClr val="FF6A10"/>
                </a:solidFill>
                <a:effectLst/>
                <a:uLnTx/>
                <a:uFillTx/>
                <a:latin typeface="OP Chevin Pro Light" panose="020F0303030000060003" pitchFamily="34" charset="0"/>
                <a:ea typeface="+mn-ea"/>
                <a:cs typeface="+mn-cs"/>
              </a:rPr>
              <a:t>Maksaminen siirtyy lähimaksuun ja mobiiliin?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350970-A5CE-4A22-8204-1A30A87C4764}"/>
              </a:ext>
            </a:extLst>
          </p:cNvPr>
          <p:cNvSpPr txBox="1"/>
          <p:nvPr/>
        </p:nvSpPr>
        <p:spPr>
          <a:xfrm>
            <a:off x="416676" y="4779243"/>
            <a:ext cx="29851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Lähde: Maksamisen analytiikka | Data: tilitapahtumat ja ottolainaus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A5CECBA1-B3E9-409D-B1E2-E5C4B249EEF0}"/>
              </a:ext>
            </a:extLst>
          </p:cNvPr>
          <p:cNvSpPr/>
          <p:nvPr/>
        </p:nvSpPr>
        <p:spPr>
          <a:xfrm>
            <a:off x="6752170" y="1533483"/>
            <a:ext cx="1882437" cy="1476164"/>
          </a:xfrm>
          <a:prstGeom prst="wedgeRectCallout">
            <a:avLst>
              <a:gd name="adj1" fmla="val -57660"/>
              <a:gd name="adj2" fmla="val 33712"/>
            </a:avLst>
          </a:prstGeom>
          <a:solidFill>
            <a:schemeClr val="bg1"/>
          </a:solidFill>
          <a:ln w="9525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OP Chevin Pro Light"/>
                <a:ea typeface="+mn-ea"/>
                <a:cs typeface="+mn-cs"/>
              </a:rPr>
              <a:t>Haluamme myös edistää tätä muutosta koko ryhmän voimin</a:t>
            </a:r>
          </a:p>
        </p:txBody>
      </p:sp>
      <p:pic>
        <p:nvPicPr>
          <p:cNvPr id="13323" name="Picture 11" descr="Pivon lähimaksu - maksa puhelimella kaupassa | Pivo">
            <a:extLst>
              <a:ext uri="{FF2B5EF4-FFF2-40B4-BE49-F238E27FC236}">
                <a16:creationId xmlns:a16="http://schemas.microsoft.com/office/drawing/2014/main" id="{BBE483C2-B5D8-4387-9792-BAB69D2C8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02" r="5109"/>
          <a:stretch/>
        </p:blipFill>
        <p:spPr bwMode="auto">
          <a:xfrm>
            <a:off x="4757538" y="1581636"/>
            <a:ext cx="1882441" cy="14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36556FC8-B34C-4AD4-AC0B-E01CC01A5096}"/>
              </a:ext>
            </a:extLst>
          </p:cNvPr>
          <p:cNvSpPr/>
          <p:nvPr/>
        </p:nvSpPr>
        <p:spPr>
          <a:xfrm rot="5400000">
            <a:off x="6673522" y="1639430"/>
            <a:ext cx="157297" cy="76900"/>
          </a:xfrm>
          <a:prstGeom prst="triangl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02204D7-F224-4AF3-B38B-BA3A11C5B8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87" y="3595882"/>
            <a:ext cx="500380" cy="10326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49DC85-FFD5-4FF9-9408-826DE2CD20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8" y="3595881"/>
            <a:ext cx="500380" cy="10326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A1A9E7-5557-4A2C-AE3E-640B2EED3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9" y="3595881"/>
            <a:ext cx="500380" cy="10326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4529B71-01D2-416C-BCD7-4A9C02A8EC36}"/>
              </a:ext>
            </a:extLst>
          </p:cNvPr>
          <p:cNvSpPr/>
          <p:nvPr/>
        </p:nvSpPr>
        <p:spPr>
          <a:xfrm>
            <a:off x="5480646" y="3717581"/>
            <a:ext cx="449263" cy="78774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64592B-08F2-4D14-8B6D-49C177D79EC2}"/>
              </a:ext>
            </a:extLst>
          </p:cNvPr>
          <p:cNvSpPr/>
          <p:nvPr/>
        </p:nvSpPr>
        <p:spPr>
          <a:xfrm>
            <a:off x="6131747" y="3717581"/>
            <a:ext cx="449263" cy="78774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OP Chevin Pro Light"/>
              <a:ea typeface="+mn-ea"/>
              <a:cs typeface="+mn-cs"/>
            </a:endParaRPr>
          </a:p>
        </p:txBody>
      </p:sp>
      <p:pic>
        <p:nvPicPr>
          <p:cNvPr id="51" name="Picture 11">
            <a:extLst>
              <a:ext uri="{FF2B5EF4-FFF2-40B4-BE49-F238E27FC236}">
                <a16:creationId xmlns:a16="http://schemas.microsoft.com/office/drawing/2014/main" id="{13DD57C7-FF50-47FA-B2BA-D7CAE0FF89E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20" y="3999480"/>
            <a:ext cx="413399" cy="218072"/>
          </a:xfrm>
          <a:prstGeom prst="rect">
            <a:avLst/>
          </a:prstGeom>
        </p:spPr>
      </p:pic>
      <p:pic>
        <p:nvPicPr>
          <p:cNvPr id="52" name="Kuva 22">
            <a:extLst>
              <a:ext uri="{FF2B5EF4-FFF2-40B4-BE49-F238E27FC236}">
                <a16:creationId xmlns:a16="http://schemas.microsoft.com/office/drawing/2014/main" id="{D68928F1-D353-405B-9F9E-8EA9B7EBA0C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79" y="4028055"/>
            <a:ext cx="387946" cy="162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2CFF75-329D-445D-AEC6-91A1FBAB7886}"/>
              </a:ext>
            </a:extLst>
          </p:cNvPr>
          <p:cNvSpPr/>
          <p:nvPr/>
        </p:nvSpPr>
        <p:spPr>
          <a:xfrm>
            <a:off x="6145118" y="4028055"/>
            <a:ext cx="148260" cy="15434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B0604020202020204" pitchFamily="2" charset="-79"/>
                <a:ea typeface="+mn-ea"/>
                <a:cs typeface="Aharoni" panose="020B0604020202020204" pitchFamily="2" charset="-79"/>
              </a:rPr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6E8A4-B38B-AE4B-B51D-25D8498558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98" y="4006061"/>
            <a:ext cx="398713" cy="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48672BA-C49F-4306-87E3-CD92682A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Vapaa-ajan asumisen ja lomailun ykkösmaakunta </a:t>
            </a:r>
          </a:p>
          <a:p>
            <a:pPr lvl="0"/>
            <a:r>
              <a:rPr lang="fi-FI" dirty="0"/>
              <a:t>Hyvät etätyömahdollisuudet</a:t>
            </a:r>
          </a:p>
          <a:p>
            <a:pPr lvl="0"/>
            <a:r>
              <a:rPr lang="fi-FI" dirty="0"/>
              <a:t>Hyvät yhteydet pääkaupunkiseudulle</a:t>
            </a:r>
          </a:p>
          <a:p>
            <a:pPr lvl="0"/>
            <a:r>
              <a:rPr lang="fi-FI" dirty="0"/>
              <a:t>Edullista ja tasokasta asumista</a:t>
            </a:r>
          </a:p>
          <a:p>
            <a:pPr lvl="0"/>
            <a:r>
              <a:rPr lang="fi-FI" dirty="0"/>
              <a:t>Upea luonto ympärillämme</a:t>
            </a:r>
          </a:p>
          <a:p>
            <a:pPr lvl="0"/>
            <a:r>
              <a:rPr lang="fi-FI" dirty="0"/>
              <a:t>Hyvät palvelut</a:t>
            </a:r>
          </a:p>
          <a:p>
            <a:pPr lvl="0"/>
            <a:r>
              <a:rPr lang="fi-FI" dirty="0"/>
              <a:t>Ihmiset ja kulutus saatava liikkeelle!</a:t>
            </a:r>
          </a:p>
          <a:p>
            <a:pPr lvl="0"/>
            <a:endParaRPr lang="fi-FI" dirty="0"/>
          </a:p>
          <a:p>
            <a:endParaRPr lang="fi-FI" dirty="0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E15733E3-F803-47A6-A971-F4ADB168F2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046355E-E6E2-488B-A7FC-DE2B666D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 nyt meidän pitää viestiä…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04E8F7-3EEF-40FC-A1E1-D7B9E1A4C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98246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BCA48C9-33C8-49A8-910E-F5373FBCD7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43000" y="1864869"/>
            <a:ext cx="6858000" cy="1413761"/>
          </a:xfrm>
        </p:spPr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F5200-DC5E-2340-8DF8-241B1ECAC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4A738-5535-6146-9324-3244ECC3B9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OP Ryhmä / OP-Luottamuksellinen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109716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tfuVw9kRxq_TElf1vzOg"/>
</p:tagLst>
</file>

<file path=ppt/theme/theme1.xml><?xml version="1.0" encoding="utf-8"?>
<a:theme xmlns:a="http://schemas.openxmlformats.org/drawingml/2006/main" name="1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F5D81A03-B19E-3545-A351-DF7A4CB921B8}" vid="{324ED24A-3599-B542-ADEA-99AAFD3FD1D0}"/>
    </a:ext>
  </a:extLst>
</a:theme>
</file>

<file path=ppt/theme/theme2.xml><?xml version="1.0" encoding="utf-8"?>
<a:theme xmlns:a="http://schemas.openxmlformats.org/drawingml/2006/main" name="2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3DA3A4C-F370-2C44-9642-33321AEAAAFC}" vid="{E00C64CE-98E2-4A40-AAD8-FF2CBB7EC008}"/>
    </a:ext>
  </a:extLst>
</a:theme>
</file>

<file path=ppt/theme/theme3.xml><?xml version="1.0" encoding="utf-8"?>
<a:theme xmlns:a="http://schemas.openxmlformats.org/drawingml/2006/main" name="5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6DAB7340-CEC7-408B-B11A-BE6697AD7145}" vid="{4FC37E20-B0A9-4E73-A97C-C25322FF20B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0207A35EDA11441A5CF99B3F1C02B19" ma:contentTypeVersion="9" ma:contentTypeDescription="Luo uusi asiakirja." ma:contentTypeScope="" ma:versionID="82a0831ad1ca65e4aeba91cae18bcce0">
  <xsd:schema xmlns:xsd="http://www.w3.org/2001/XMLSchema" xmlns:xs="http://www.w3.org/2001/XMLSchema" xmlns:p="http://schemas.microsoft.com/office/2006/metadata/properties" xmlns:ns2="f9571216-1cef-44a7-9a0a-9b7f321931b9" xmlns:ns3="f4695dd2-5ca2-46d0-8721-62a26f6f0e1a" targetNamespace="http://schemas.microsoft.com/office/2006/metadata/properties" ma:root="true" ma:fieldsID="e4300e8c6f6484c9b9f1e9515f0568af" ns2:_="" ns3:_="">
    <xsd:import namespace="f9571216-1cef-44a7-9a0a-9b7f321931b9"/>
    <xsd:import namespace="f4695dd2-5ca2-46d0-8721-62a26f6f0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71216-1cef-44a7-9a0a-9b7f32193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95dd2-5ca2-46d0-8721-62a26f6f0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D68CE8-B404-4ACA-8B0C-46CCF9860D01}">
  <ds:schemaRefs>
    <ds:schemaRef ds:uri="f4695dd2-5ca2-46d0-8721-62a26f6f0e1a"/>
    <ds:schemaRef ds:uri="f9571216-1cef-44a7-9a0a-9b7f321931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63B2EC-DF34-4222-918E-FFC1A5C14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04D63-7945-45CF-AB76-C698855A9B2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4695dd2-5ca2-46d0-8721-62a26f6f0e1a"/>
    <ds:schemaRef ds:uri="f9571216-1cef-44a7-9a0a-9b7f321931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 Ryhmän peruspohja</Template>
  <TotalTime>102</TotalTime>
  <Words>292</Words>
  <Application>Microsoft Office PowerPoint</Application>
  <PresentationFormat>Näytössä katseltava esitys (16:9)</PresentationFormat>
  <Paragraphs>55</Paragraphs>
  <Slides>9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Aharoni</vt:lpstr>
      <vt:lpstr>OP Chevin Pro Light</vt:lpstr>
      <vt:lpstr>Calibri</vt:lpstr>
      <vt:lpstr>Arial</vt:lpstr>
      <vt:lpstr>1_OP</vt:lpstr>
      <vt:lpstr>2_OP</vt:lpstr>
      <vt:lpstr>5_OP</vt:lpstr>
      <vt:lpstr>think-cell Slide</vt:lpstr>
      <vt:lpstr>Maakunnan selviytymisfoorumi 26.5.2020 Jari Himanen Toimitusjohtaja OP Suur-Savo</vt:lpstr>
      <vt:lpstr>OP:n ennuste 2020 -6% ja 2021 +3,5%</vt:lpstr>
      <vt:lpstr>Koronapandemia on aiheuttanut äkillisiä talousvaikeuksia asiakkaillemme</vt:lpstr>
      <vt:lpstr>Asunto-ja mökkikauppa käy normaalisti</vt:lpstr>
      <vt:lpstr>Miltä tulevaisuutemme näyttää?</vt:lpstr>
      <vt:lpstr>Kriisi nopeuttaa muutoksia ja taittaa kestämättömiä trendejä – Onko tässä Etelä-Savon mahdollisuus?</vt:lpstr>
      <vt:lpstr>Vahvasti mukana digiloikassa – Muuttuuko maksamisen maailma pysyvästi?</vt:lpstr>
      <vt:lpstr>Juuri nyt meidän pitää viestiä…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Koronavirus-pandemia myllertää maailmaa – miten OP Ryhmä selviytyy tästä kriisistä?</dc:title>
  <dc:creator>Erkko Anni</dc:creator>
  <cp:lastModifiedBy>Aino Salo</cp:lastModifiedBy>
  <cp:revision>8</cp:revision>
  <dcterms:created xsi:type="dcterms:W3CDTF">2020-04-27T05:32:22Z</dcterms:created>
  <dcterms:modified xsi:type="dcterms:W3CDTF">2020-05-26T07:17:24Z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0x010100B0207A35EDA11441A5CF99B3F1C02B19</vt:lpwstr>
  </property>
</Properties>
</file>